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83" r:id="rId5"/>
    <p:sldId id="270" r:id="rId6"/>
    <p:sldId id="271" r:id="rId7"/>
    <p:sldId id="275" r:id="rId8"/>
    <p:sldId id="280" r:id="rId9"/>
    <p:sldId id="276" r:id="rId10"/>
    <p:sldId id="279" r:id="rId11"/>
    <p:sldId id="281" r:id="rId12"/>
    <p:sldId id="277" r:id="rId13"/>
    <p:sldId id="282" r:id="rId14"/>
    <p:sldId id="261" r:id="rId15"/>
    <p:sldId id="268" r:id="rId16"/>
    <p:sldId id="284" r:id="rId17"/>
    <p:sldId id="263" r:id="rId18"/>
    <p:sldId id="266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56" y="43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3310A-AAE6-4E66-BEE8-A1896D42C9BE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8316F-81FD-45A6-99A0-A48434B5E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35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4875-A19B-DF82-AEA0-A0CCBF7D3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2DDA1-FDB0-EF3B-2334-1286B6D9F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71EF4-0D60-2A94-0743-5F028AA11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2550-6723-B4DC-3F53-15F5B865B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8316F-81FD-45A6-99A0-A48434B5E4E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997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AF5B-6D09-C18F-714F-ECBA75B3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05F7E3-7485-20A4-E52D-A500AC5CD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00EBD-89BE-496C-28AE-4E50CB0A0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0C413-825B-60F9-7296-0844D61BD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8316F-81FD-45A6-99A0-A48434B5E4E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94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0694-42B2-2BDB-02E1-6A046FA9A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BBB2C-0145-56C9-87BA-CE7BCBE67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8F0B4-3444-E698-E9FB-9825898E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AABC4-80A9-4A26-01EE-0803E6F1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3E30B-3D8E-523B-B98A-F322B1FB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01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10E3-F860-263C-3E5E-04A9F1BD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48567-6F0A-BA70-2F86-B0491169A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BEB3B-18D4-647F-AABC-3E72C9E6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F8764-68AA-3B96-B688-0E1DC87DD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7E31-DCC0-1155-5D62-4C4E8215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5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1B57A-809D-CCAF-CC71-0D9334CF26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7B15A-6043-24D6-8621-C887706E6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F9C81-8705-7104-FD9E-1AC79CBD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76A85-C6CF-DAC5-23D9-CF1DCC640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B5148-AD50-915E-B02D-BDD98BE59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922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F569-934D-E609-2202-173509F2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E382-421A-A640-4351-E760A8D0E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1C171-678F-D99C-6AFC-87803690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02D1-33CD-B204-CD17-421EB104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BD5C8-3966-2A5B-30A2-8937F485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48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A053-1A2E-8E5F-61D9-11361796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95798-BBDC-30B1-32A6-74CF1070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F6B1-19C1-3FCC-4A78-498DA0ED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63BCC-902C-1C8D-5174-D3C665E6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762A-ABC7-62C8-699B-28CD6325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549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BB60-5B3D-BA4B-F0F7-CE836DA8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EE854-EE02-303F-AD3F-01420577E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440F1-C93E-9CAD-18F3-2AD4D3540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5F249-1745-D298-C825-3D12DDC2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0AE74-B96E-017A-96A6-5B0DF1B6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2771D-62BD-04C4-23E5-74945CED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516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DDFB-F631-6B25-3534-A06506BD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BC24-057D-B98D-ED25-7E3A6D08D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C5681-E6C6-8AC7-97F7-DE57EC1F2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F09C1-9B44-5616-E866-380397578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A2C8F-2C55-4559-2F69-6D34CEB9E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28B9B-3EF1-9C42-91D3-FD505852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7E9F2-FF59-AFFB-A6C0-7B4E6C5B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D8F8A-5D80-7857-3AD8-9DF98802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92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A08B-B0A2-F6DC-E9FC-93095463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EA28-8427-5E95-E16D-FA8659B2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B2FD7-1DA0-EEFC-2F4C-99110142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BFEBB-8701-46C6-5F3E-6545F6A0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95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CCB48-B00D-46E5-FB45-2C443E08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290C-6AB9-E29F-AC73-8147CA44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BA2E4-9F42-86EB-BE9D-F56218FC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48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DB13-2FE2-A388-C213-C5D773A6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4B127-5CDC-ADA4-74BA-46BA54344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A804C-C6CF-CB55-C2DB-7D196D310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DDD0F-54A0-C878-F6E2-FFC10A07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E594A-2D56-E739-F19E-7EF79DE1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8181B-8715-84CC-FABF-1A56B220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45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F4EC-3879-34C5-9BC4-DECC8AFD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55B0A-286C-9AC7-5083-668EB56E8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EEB58-8139-62CB-4177-77DCA2C17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7612D-5FCA-238A-5DDA-F57B218C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506A4-A1CD-C3AA-E538-6E8D5E11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A5A4D-357E-C495-8560-A89EDF84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55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251F6-964B-A47B-6FB3-8CA0DADD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88A08-29A1-4952-3F8C-D4FFB5531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36E9C-FF28-21EF-16BB-CFFAF9ED9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B02DF-F077-469A-B88E-9748A36C49D5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7B956-05BE-BC01-E57B-B9BC69731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1E928-79CB-0A31-5078-4498DD6A8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C9047-E3C9-49F4-9EDD-BBF443A71E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60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31D7-8154-0FCF-806F-7A96C0379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395654"/>
            <a:ext cx="11051931" cy="61546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Health Tracking System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7806F-E3D6-3BAF-4438-33D1F1544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008439"/>
            <a:ext cx="9144000" cy="1365984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SAGAR K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: EMBEDDED SYSTEMS AND IOT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 : MEHAK MAJEED</a:t>
            </a:r>
          </a:p>
        </p:txBody>
      </p:sp>
      <p:pic>
        <p:nvPicPr>
          <p:cNvPr id="1026" name="Picture 2" descr="SURE TRUST | LinkedIn">
            <a:extLst>
              <a:ext uri="{FF2B5EF4-FFF2-40B4-BE49-F238E27FC236}">
                <a16:creationId xmlns:a16="http://schemas.microsoft.com/office/drawing/2014/main" id="{06A5326F-0294-C1B7-4FB3-29078C596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39" y="1488830"/>
            <a:ext cx="2553921" cy="255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A1EF183-B3F6-8D8C-D49D-DB7C89637C38}"/>
              </a:ext>
            </a:extLst>
          </p:cNvPr>
          <p:cNvSpPr txBox="1">
            <a:spLocks/>
          </p:cNvSpPr>
          <p:nvPr/>
        </p:nvSpPr>
        <p:spPr>
          <a:xfrm>
            <a:off x="1481503" y="4042751"/>
            <a:ext cx="9144000" cy="773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SURE ProEd</a:t>
            </a:r>
          </a:p>
        </p:txBody>
      </p:sp>
    </p:spTree>
    <p:extLst>
      <p:ext uri="{BB962C8B-B14F-4D97-AF65-F5344CB8AC3E}">
        <p14:creationId xmlns:p14="http://schemas.microsoft.com/office/powerpoint/2010/main" val="239364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FD6A-AAF0-510C-CCF7-BCC5F9CD2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9C3566-26F5-45CB-FE78-8BE52FA628DB}"/>
              </a:ext>
            </a:extLst>
          </p:cNvPr>
          <p:cNvGrpSpPr/>
          <p:nvPr/>
        </p:nvGrpSpPr>
        <p:grpSpPr>
          <a:xfrm>
            <a:off x="3419096" y="2117859"/>
            <a:ext cx="2120723" cy="1822497"/>
            <a:chOff x="0" y="0"/>
            <a:chExt cx="812800" cy="698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DA94E0-5949-4024-3158-6E790E366208}"/>
                </a:ext>
              </a:extLst>
            </p:cNvPr>
            <p:cNvSpPr/>
            <p:nvPr/>
          </p:nvSpPr>
          <p:spPr>
            <a:xfrm>
              <a:off x="3286" y="0"/>
              <a:ext cx="806228" cy="698500"/>
            </a:xfrm>
            <a:custGeom>
              <a:avLst/>
              <a:gdLst/>
              <a:ahLst/>
              <a:cxnLst/>
              <a:rect l="l" t="t" r="r" b="b"/>
              <a:pathLst>
                <a:path w="806228" h="698500">
                  <a:moveTo>
                    <a:pt x="800908" y="364041"/>
                  </a:moveTo>
                  <a:lnTo>
                    <a:pt x="614920" y="683709"/>
                  </a:lnTo>
                  <a:cubicBezTo>
                    <a:pt x="609592" y="692866"/>
                    <a:pt x="599796" y="698500"/>
                    <a:pt x="589202" y="698500"/>
                  </a:cubicBezTo>
                  <a:lnTo>
                    <a:pt x="217026" y="698500"/>
                  </a:lnTo>
                  <a:cubicBezTo>
                    <a:pt x="206432" y="698500"/>
                    <a:pt x="196636" y="692866"/>
                    <a:pt x="191308" y="683709"/>
                  </a:cubicBezTo>
                  <a:lnTo>
                    <a:pt x="5320" y="364041"/>
                  </a:lnTo>
                  <a:cubicBezTo>
                    <a:pt x="0" y="354898"/>
                    <a:pt x="0" y="343602"/>
                    <a:pt x="5320" y="334459"/>
                  </a:cubicBezTo>
                  <a:lnTo>
                    <a:pt x="191308" y="14791"/>
                  </a:lnTo>
                  <a:cubicBezTo>
                    <a:pt x="196636" y="5634"/>
                    <a:pt x="206432" y="0"/>
                    <a:pt x="217026" y="0"/>
                  </a:cubicBezTo>
                  <a:lnTo>
                    <a:pt x="589202" y="0"/>
                  </a:lnTo>
                  <a:cubicBezTo>
                    <a:pt x="599796" y="0"/>
                    <a:pt x="609592" y="5634"/>
                    <a:pt x="614920" y="14791"/>
                  </a:cubicBezTo>
                  <a:lnTo>
                    <a:pt x="800908" y="334459"/>
                  </a:lnTo>
                  <a:cubicBezTo>
                    <a:pt x="806228" y="343602"/>
                    <a:pt x="806228" y="354898"/>
                    <a:pt x="800908" y="364041"/>
                  </a:cubicBezTo>
                  <a:close/>
                </a:path>
              </a:pathLst>
            </a:custGeom>
            <a:solidFill>
              <a:srgbClr val="B9B48B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FA6940E-00B7-5A16-0252-8A6D093B0B30}"/>
                </a:ext>
              </a:extLst>
            </p:cNvPr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D2E31CF-9F8A-C651-6D7D-7F7B14939126}"/>
              </a:ext>
            </a:extLst>
          </p:cNvPr>
          <p:cNvSpPr txBox="1"/>
          <p:nvPr/>
        </p:nvSpPr>
        <p:spPr>
          <a:xfrm>
            <a:off x="3741571" y="2586690"/>
            <a:ext cx="1486445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"/>
              </a:lnSpc>
            </a:pPr>
            <a:r>
              <a:rPr lang="en-US" sz="1256" b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CONFIGURE PINS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D361CE7-C98D-FE9C-5C84-FB3A7EFD8DF5}"/>
              </a:ext>
            </a:extLst>
          </p:cNvPr>
          <p:cNvGrpSpPr/>
          <p:nvPr/>
        </p:nvGrpSpPr>
        <p:grpSpPr>
          <a:xfrm>
            <a:off x="6652182" y="2079550"/>
            <a:ext cx="2110051" cy="1813326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3346CED-A16A-7659-8C0B-A96DC19B0A43}"/>
                </a:ext>
              </a:extLst>
            </p:cNvPr>
            <p:cNvSpPr/>
            <p:nvPr/>
          </p:nvSpPr>
          <p:spPr>
            <a:xfrm>
              <a:off x="3303" y="0"/>
              <a:ext cx="806195" cy="698500"/>
            </a:xfrm>
            <a:custGeom>
              <a:avLst/>
              <a:gdLst/>
              <a:ahLst/>
              <a:cxnLst/>
              <a:rect l="l" t="t" r="r" b="b"/>
              <a:pathLst>
                <a:path w="806195" h="698500">
                  <a:moveTo>
                    <a:pt x="800848" y="364116"/>
                  </a:moveTo>
                  <a:lnTo>
                    <a:pt x="614946" y="683634"/>
                  </a:lnTo>
                  <a:cubicBezTo>
                    <a:pt x="609591" y="692838"/>
                    <a:pt x="599746" y="698500"/>
                    <a:pt x="589098" y="698500"/>
                  </a:cubicBezTo>
                  <a:lnTo>
                    <a:pt x="217096" y="698500"/>
                  </a:lnTo>
                  <a:cubicBezTo>
                    <a:pt x="206448" y="698500"/>
                    <a:pt x="196603" y="692838"/>
                    <a:pt x="191248" y="683634"/>
                  </a:cubicBezTo>
                  <a:lnTo>
                    <a:pt x="5346" y="364116"/>
                  </a:lnTo>
                  <a:cubicBezTo>
                    <a:pt x="0" y="354926"/>
                    <a:pt x="0" y="343574"/>
                    <a:pt x="5346" y="334384"/>
                  </a:cubicBezTo>
                  <a:lnTo>
                    <a:pt x="191248" y="14866"/>
                  </a:lnTo>
                  <a:cubicBezTo>
                    <a:pt x="196603" y="5662"/>
                    <a:pt x="206448" y="0"/>
                    <a:pt x="217096" y="0"/>
                  </a:cubicBezTo>
                  <a:lnTo>
                    <a:pt x="589098" y="0"/>
                  </a:lnTo>
                  <a:cubicBezTo>
                    <a:pt x="599746" y="0"/>
                    <a:pt x="609591" y="5662"/>
                    <a:pt x="614946" y="14866"/>
                  </a:cubicBezTo>
                  <a:lnTo>
                    <a:pt x="800848" y="334384"/>
                  </a:lnTo>
                  <a:cubicBezTo>
                    <a:pt x="806194" y="343574"/>
                    <a:pt x="806194" y="354926"/>
                    <a:pt x="800848" y="364116"/>
                  </a:cubicBezTo>
                  <a:close/>
                </a:path>
              </a:pathLst>
            </a:custGeom>
            <a:solidFill>
              <a:srgbClr val="779D96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47539DE-95B4-AA73-4928-FC06B6CB34C2}"/>
                </a:ext>
              </a:extLst>
            </p:cNvPr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0BA1EE8-C962-AA22-5D9C-5397070F2F43}"/>
              </a:ext>
            </a:extLst>
          </p:cNvPr>
          <p:cNvSpPr txBox="1"/>
          <p:nvPr/>
        </p:nvSpPr>
        <p:spPr>
          <a:xfrm>
            <a:off x="6970852" y="2526922"/>
            <a:ext cx="148213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"/>
              </a:lnSpc>
            </a:pPr>
            <a:r>
              <a:rPr lang="en-US" sz="1258" b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GENERATE START CONDITION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71371F9-B8A2-0326-4995-FD58BAE6B74D}"/>
              </a:ext>
            </a:extLst>
          </p:cNvPr>
          <p:cNvGrpSpPr/>
          <p:nvPr/>
        </p:nvGrpSpPr>
        <p:grpSpPr>
          <a:xfrm>
            <a:off x="5082049" y="1187368"/>
            <a:ext cx="2030048" cy="1744572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2F88141-B92C-3214-3878-74666B96AA4F}"/>
                </a:ext>
              </a:extLst>
            </p:cNvPr>
            <p:cNvSpPr/>
            <p:nvPr/>
          </p:nvSpPr>
          <p:spPr>
            <a:xfrm>
              <a:off x="3433" y="0"/>
              <a:ext cx="805935" cy="698500"/>
            </a:xfrm>
            <a:custGeom>
              <a:avLst/>
              <a:gdLst/>
              <a:ahLst/>
              <a:cxnLst/>
              <a:rect l="l" t="t" r="r" b="b"/>
              <a:pathLst>
                <a:path w="805935" h="698500">
                  <a:moveTo>
                    <a:pt x="800377" y="364702"/>
                  </a:moveTo>
                  <a:lnTo>
                    <a:pt x="615157" y="683048"/>
                  </a:lnTo>
                  <a:cubicBezTo>
                    <a:pt x="609591" y="692615"/>
                    <a:pt x="599358" y="698500"/>
                    <a:pt x="588290" y="698500"/>
                  </a:cubicBezTo>
                  <a:lnTo>
                    <a:pt x="217644" y="698500"/>
                  </a:lnTo>
                  <a:cubicBezTo>
                    <a:pt x="206576" y="698500"/>
                    <a:pt x="196343" y="692615"/>
                    <a:pt x="190777" y="683048"/>
                  </a:cubicBezTo>
                  <a:lnTo>
                    <a:pt x="5557" y="364702"/>
                  </a:lnTo>
                  <a:cubicBezTo>
                    <a:pt x="0" y="355150"/>
                    <a:pt x="0" y="343350"/>
                    <a:pt x="5557" y="333798"/>
                  </a:cubicBezTo>
                  <a:lnTo>
                    <a:pt x="190777" y="15452"/>
                  </a:lnTo>
                  <a:cubicBezTo>
                    <a:pt x="196343" y="5885"/>
                    <a:pt x="206576" y="0"/>
                    <a:pt x="217644" y="0"/>
                  </a:cubicBezTo>
                  <a:lnTo>
                    <a:pt x="588290" y="0"/>
                  </a:lnTo>
                  <a:cubicBezTo>
                    <a:pt x="599358" y="0"/>
                    <a:pt x="609591" y="5885"/>
                    <a:pt x="615157" y="15452"/>
                  </a:cubicBezTo>
                  <a:lnTo>
                    <a:pt x="800377" y="333798"/>
                  </a:lnTo>
                  <a:cubicBezTo>
                    <a:pt x="805934" y="343350"/>
                    <a:pt x="805934" y="355150"/>
                    <a:pt x="800377" y="364702"/>
                  </a:cubicBezTo>
                  <a:close/>
                </a:path>
              </a:pathLst>
            </a:custGeom>
            <a:solidFill>
              <a:srgbClr val="4E6D82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8C1316-87ED-B555-804C-3B2EAE8C3E0A}"/>
                </a:ext>
              </a:extLst>
            </p:cNvPr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7D442FC-288A-E795-922F-79D3B911BC6D}"/>
              </a:ext>
            </a:extLst>
          </p:cNvPr>
          <p:cNvGrpSpPr/>
          <p:nvPr/>
        </p:nvGrpSpPr>
        <p:grpSpPr>
          <a:xfrm>
            <a:off x="5082049" y="4938984"/>
            <a:ext cx="2030048" cy="1744572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30E0C2E-E4DE-A0FD-730A-1ED8158BBDBC}"/>
                </a:ext>
              </a:extLst>
            </p:cNvPr>
            <p:cNvSpPr/>
            <p:nvPr/>
          </p:nvSpPr>
          <p:spPr>
            <a:xfrm>
              <a:off x="3433" y="0"/>
              <a:ext cx="805935" cy="698500"/>
            </a:xfrm>
            <a:custGeom>
              <a:avLst/>
              <a:gdLst/>
              <a:ahLst/>
              <a:cxnLst/>
              <a:rect l="l" t="t" r="r" b="b"/>
              <a:pathLst>
                <a:path w="805935" h="698500">
                  <a:moveTo>
                    <a:pt x="800377" y="364702"/>
                  </a:moveTo>
                  <a:lnTo>
                    <a:pt x="615157" y="683048"/>
                  </a:lnTo>
                  <a:cubicBezTo>
                    <a:pt x="609591" y="692615"/>
                    <a:pt x="599358" y="698500"/>
                    <a:pt x="588290" y="698500"/>
                  </a:cubicBezTo>
                  <a:lnTo>
                    <a:pt x="217644" y="698500"/>
                  </a:lnTo>
                  <a:cubicBezTo>
                    <a:pt x="206576" y="698500"/>
                    <a:pt x="196343" y="692615"/>
                    <a:pt x="190777" y="683048"/>
                  </a:cubicBezTo>
                  <a:lnTo>
                    <a:pt x="5557" y="364702"/>
                  </a:lnTo>
                  <a:cubicBezTo>
                    <a:pt x="0" y="355150"/>
                    <a:pt x="0" y="343350"/>
                    <a:pt x="5557" y="333798"/>
                  </a:cubicBezTo>
                  <a:lnTo>
                    <a:pt x="190777" y="15452"/>
                  </a:lnTo>
                  <a:cubicBezTo>
                    <a:pt x="196343" y="5885"/>
                    <a:pt x="206576" y="0"/>
                    <a:pt x="217644" y="0"/>
                  </a:cubicBezTo>
                  <a:lnTo>
                    <a:pt x="588290" y="0"/>
                  </a:lnTo>
                  <a:cubicBezTo>
                    <a:pt x="599358" y="0"/>
                    <a:pt x="609591" y="5885"/>
                    <a:pt x="615157" y="15452"/>
                  </a:cubicBezTo>
                  <a:lnTo>
                    <a:pt x="800377" y="333798"/>
                  </a:lnTo>
                  <a:cubicBezTo>
                    <a:pt x="805934" y="343350"/>
                    <a:pt x="805934" y="355150"/>
                    <a:pt x="800377" y="364702"/>
                  </a:cubicBezTo>
                  <a:close/>
                </a:path>
              </a:pathLst>
            </a:custGeom>
            <a:solidFill>
              <a:srgbClr val="9984A5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E170864-D435-E7A0-3099-955F34600F97}"/>
                </a:ext>
              </a:extLst>
            </p:cNvPr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4CE9871-EFB2-AFB2-A7B2-2C4952BC7DBD}"/>
              </a:ext>
            </a:extLst>
          </p:cNvPr>
          <p:cNvGrpSpPr/>
          <p:nvPr/>
        </p:nvGrpSpPr>
        <p:grpSpPr>
          <a:xfrm>
            <a:off x="3429768" y="3982196"/>
            <a:ext cx="2110051" cy="1813326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5018977-7747-1BC4-7676-943408F8C22F}"/>
                </a:ext>
              </a:extLst>
            </p:cNvPr>
            <p:cNvSpPr/>
            <p:nvPr/>
          </p:nvSpPr>
          <p:spPr>
            <a:xfrm>
              <a:off x="3303" y="0"/>
              <a:ext cx="806195" cy="698500"/>
            </a:xfrm>
            <a:custGeom>
              <a:avLst/>
              <a:gdLst/>
              <a:ahLst/>
              <a:cxnLst/>
              <a:rect l="l" t="t" r="r" b="b"/>
              <a:pathLst>
                <a:path w="806195" h="698500">
                  <a:moveTo>
                    <a:pt x="800848" y="364116"/>
                  </a:moveTo>
                  <a:lnTo>
                    <a:pt x="614946" y="683634"/>
                  </a:lnTo>
                  <a:cubicBezTo>
                    <a:pt x="609591" y="692838"/>
                    <a:pt x="599746" y="698500"/>
                    <a:pt x="589098" y="698500"/>
                  </a:cubicBezTo>
                  <a:lnTo>
                    <a:pt x="217096" y="698500"/>
                  </a:lnTo>
                  <a:cubicBezTo>
                    <a:pt x="206448" y="698500"/>
                    <a:pt x="196603" y="692838"/>
                    <a:pt x="191248" y="683634"/>
                  </a:cubicBezTo>
                  <a:lnTo>
                    <a:pt x="5346" y="364116"/>
                  </a:lnTo>
                  <a:cubicBezTo>
                    <a:pt x="0" y="354926"/>
                    <a:pt x="0" y="343574"/>
                    <a:pt x="5346" y="334384"/>
                  </a:cubicBezTo>
                  <a:lnTo>
                    <a:pt x="191248" y="14866"/>
                  </a:lnTo>
                  <a:cubicBezTo>
                    <a:pt x="196603" y="5662"/>
                    <a:pt x="206448" y="0"/>
                    <a:pt x="217096" y="0"/>
                  </a:cubicBezTo>
                  <a:lnTo>
                    <a:pt x="589098" y="0"/>
                  </a:lnTo>
                  <a:cubicBezTo>
                    <a:pt x="599746" y="0"/>
                    <a:pt x="609591" y="5662"/>
                    <a:pt x="614946" y="14866"/>
                  </a:cubicBezTo>
                  <a:lnTo>
                    <a:pt x="800848" y="334384"/>
                  </a:lnTo>
                  <a:cubicBezTo>
                    <a:pt x="806194" y="343574"/>
                    <a:pt x="806194" y="354926"/>
                    <a:pt x="800848" y="364116"/>
                  </a:cubicBezTo>
                  <a:close/>
                </a:path>
              </a:pathLst>
            </a:custGeom>
            <a:solidFill>
              <a:srgbClr val="7C9AA4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6424E05-88DC-A8B5-80A0-689D63D0AAA9}"/>
                </a:ext>
              </a:extLst>
            </p:cNvPr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CE35D37-B0AE-6A75-E478-BC9A7DEF6555}"/>
              </a:ext>
            </a:extLst>
          </p:cNvPr>
          <p:cNvGrpSpPr/>
          <p:nvPr/>
        </p:nvGrpSpPr>
        <p:grpSpPr>
          <a:xfrm>
            <a:off x="6652182" y="3982196"/>
            <a:ext cx="2110051" cy="1813326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17E4B79-88C1-5BEA-AC54-4BA20451DD37}"/>
                </a:ext>
              </a:extLst>
            </p:cNvPr>
            <p:cNvSpPr/>
            <p:nvPr/>
          </p:nvSpPr>
          <p:spPr>
            <a:xfrm>
              <a:off x="3303" y="0"/>
              <a:ext cx="806195" cy="698500"/>
            </a:xfrm>
            <a:custGeom>
              <a:avLst/>
              <a:gdLst/>
              <a:ahLst/>
              <a:cxnLst/>
              <a:rect l="l" t="t" r="r" b="b"/>
              <a:pathLst>
                <a:path w="806195" h="698500">
                  <a:moveTo>
                    <a:pt x="800848" y="364116"/>
                  </a:moveTo>
                  <a:lnTo>
                    <a:pt x="614946" y="683634"/>
                  </a:lnTo>
                  <a:cubicBezTo>
                    <a:pt x="609591" y="692838"/>
                    <a:pt x="599746" y="698500"/>
                    <a:pt x="589098" y="698500"/>
                  </a:cubicBezTo>
                  <a:lnTo>
                    <a:pt x="217096" y="698500"/>
                  </a:lnTo>
                  <a:cubicBezTo>
                    <a:pt x="206448" y="698500"/>
                    <a:pt x="196603" y="692838"/>
                    <a:pt x="191248" y="683634"/>
                  </a:cubicBezTo>
                  <a:lnTo>
                    <a:pt x="5346" y="364116"/>
                  </a:lnTo>
                  <a:cubicBezTo>
                    <a:pt x="0" y="354926"/>
                    <a:pt x="0" y="343574"/>
                    <a:pt x="5346" y="334384"/>
                  </a:cubicBezTo>
                  <a:lnTo>
                    <a:pt x="191248" y="14866"/>
                  </a:lnTo>
                  <a:cubicBezTo>
                    <a:pt x="196603" y="5662"/>
                    <a:pt x="206448" y="0"/>
                    <a:pt x="217096" y="0"/>
                  </a:cubicBezTo>
                  <a:lnTo>
                    <a:pt x="589098" y="0"/>
                  </a:lnTo>
                  <a:cubicBezTo>
                    <a:pt x="599746" y="0"/>
                    <a:pt x="609591" y="5662"/>
                    <a:pt x="614946" y="14866"/>
                  </a:cubicBezTo>
                  <a:lnTo>
                    <a:pt x="800848" y="334384"/>
                  </a:lnTo>
                  <a:cubicBezTo>
                    <a:pt x="806194" y="343574"/>
                    <a:pt x="806194" y="354926"/>
                    <a:pt x="800848" y="364116"/>
                  </a:cubicBezTo>
                  <a:close/>
                </a:path>
              </a:pathLst>
            </a:custGeom>
            <a:solidFill>
              <a:srgbClr val="9C6B5A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5D527096-819A-D309-520D-D7E31952E99B}"/>
                </a:ext>
              </a:extLst>
            </p:cNvPr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1142BB9-BE98-ABB5-6BE7-B6564C45B0B0}"/>
              </a:ext>
            </a:extLst>
          </p:cNvPr>
          <p:cNvGrpSpPr/>
          <p:nvPr/>
        </p:nvGrpSpPr>
        <p:grpSpPr>
          <a:xfrm>
            <a:off x="3336929" y="2812731"/>
            <a:ext cx="368466" cy="368466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E73F2DE-886F-52AD-4BE5-FCEB91C6E8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C291A2B9-D44B-08E9-1E08-75113C6CBD2B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261"/>
                </a:lnSpc>
              </a:pPr>
              <a:endParaRPr sz="1688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DD7794B-7416-2089-545E-4289039A26B6}"/>
              </a:ext>
            </a:extLst>
          </p:cNvPr>
          <p:cNvGrpSpPr/>
          <p:nvPr/>
        </p:nvGrpSpPr>
        <p:grpSpPr>
          <a:xfrm>
            <a:off x="8475933" y="2841250"/>
            <a:ext cx="368466" cy="368466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01ED9C11-B59D-FD83-BFF2-3203F96B02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DAE041C6-78AD-734A-EF56-482829E8594A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261"/>
                </a:lnSpc>
              </a:pPr>
              <a:endParaRPr sz="1688"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57E536BF-FB49-05D6-7BB7-05186B0AC5C7}"/>
              </a:ext>
            </a:extLst>
          </p:cNvPr>
          <p:cNvGrpSpPr/>
          <p:nvPr/>
        </p:nvGrpSpPr>
        <p:grpSpPr>
          <a:xfrm>
            <a:off x="5918534" y="1012923"/>
            <a:ext cx="368466" cy="368466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36D332C-A683-7C05-B7F4-6360F83BF6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E48693D5-BF90-F997-7169-B4F2F472AB8E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261"/>
                </a:lnSpc>
              </a:pPr>
              <a:endParaRPr sz="1688"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45AAD11C-C4F0-BBC0-A840-9D6AC390364C}"/>
              </a:ext>
            </a:extLst>
          </p:cNvPr>
          <p:cNvGrpSpPr/>
          <p:nvPr/>
        </p:nvGrpSpPr>
        <p:grpSpPr>
          <a:xfrm>
            <a:off x="5911767" y="6489534"/>
            <a:ext cx="368466" cy="368466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2A9C86-0951-37C4-2CF7-EF46BEE142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3F747313-27F1-E75E-C949-AA89C2936A64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261"/>
                </a:lnSpc>
              </a:pPr>
              <a:endParaRPr sz="1688"/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B5A396D5-8C3E-47E7-1A92-225D6B99ACE2}"/>
              </a:ext>
            </a:extLst>
          </p:cNvPr>
          <p:cNvGrpSpPr/>
          <p:nvPr/>
        </p:nvGrpSpPr>
        <p:grpSpPr>
          <a:xfrm>
            <a:off x="3336929" y="4645108"/>
            <a:ext cx="368466" cy="368466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39DD1DBA-855E-16C7-DD75-CE9899657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F66A95FC-FAC1-7182-6318-BE98A52BAFB6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261"/>
                </a:lnSpc>
              </a:pPr>
              <a:endParaRPr sz="1688"/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91C5BEC9-C075-623A-7DFE-D32B05C2A8D9}"/>
              </a:ext>
            </a:extLst>
          </p:cNvPr>
          <p:cNvGrpSpPr/>
          <p:nvPr/>
        </p:nvGrpSpPr>
        <p:grpSpPr>
          <a:xfrm>
            <a:off x="8486605" y="4672179"/>
            <a:ext cx="368466" cy="368466"/>
            <a:chOff x="0" y="0"/>
            <a:chExt cx="812800" cy="81280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A9E5C08A-E3A4-2273-F110-B80FA39E81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1A56CEB2-597D-C733-9087-FB5C7F6739EF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261"/>
                </a:lnSpc>
              </a:pPr>
              <a:endParaRPr sz="1688"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4B9F9F80-C620-DF5F-AF8C-CE941BB2C6BD}"/>
              </a:ext>
            </a:extLst>
          </p:cNvPr>
          <p:cNvGrpSpPr/>
          <p:nvPr/>
        </p:nvGrpSpPr>
        <p:grpSpPr>
          <a:xfrm>
            <a:off x="4968377" y="2812732"/>
            <a:ext cx="2255247" cy="2255247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070725B6-0CA1-84D2-B431-49C48EF16A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04259" y="29584"/>
                  </a:moveTo>
                  <a:lnTo>
                    <a:pt x="783216" y="208541"/>
                  </a:lnTo>
                  <a:cubicBezTo>
                    <a:pt x="802158" y="227483"/>
                    <a:pt x="812800" y="253175"/>
                    <a:pt x="812800" y="279963"/>
                  </a:cubicBezTo>
                  <a:lnTo>
                    <a:pt x="812800" y="532837"/>
                  </a:lnTo>
                  <a:cubicBezTo>
                    <a:pt x="812800" y="559625"/>
                    <a:pt x="802158" y="585317"/>
                    <a:pt x="783216" y="604259"/>
                  </a:cubicBezTo>
                  <a:lnTo>
                    <a:pt x="604259" y="783216"/>
                  </a:lnTo>
                  <a:cubicBezTo>
                    <a:pt x="585317" y="802158"/>
                    <a:pt x="559625" y="812800"/>
                    <a:pt x="532837" y="812800"/>
                  </a:cubicBezTo>
                  <a:lnTo>
                    <a:pt x="279963" y="812800"/>
                  </a:lnTo>
                  <a:cubicBezTo>
                    <a:pt x="253175" y="812800"/>
                    <a:pt x="227483" y="802158"/>
                    <a:pt x="208541" y="783216"/>
                  </a:cubicBezTo>
                  <a:lnTo>
                    <a:pt x="29584" y="604259"/>
                  </a:lnTo>
                  <a:cubicBezTo>
                    <a:pt x="10642" y="585317"/>
                    <a:pt x="0" y="559625"/>
                    <a:pt x="0" y="532837"/>
                  </a:cubicBezTo>
                  <a:lnTo>
                    <a:pt x="0" y="279963"/>
                  </a:lnTo>
                  <a:cubicBezTo>
                    <a:pt x="0" y="253175"/>
                    <a:pt x="10642" y="227483"/>
                    <a:pt x="29584" y="208541"/>
                  </a:cubicBezTo>
                  <a:lnTo>
                    <a:pt x="208541" y="29584"/>
                  </a:lnTo>
                  <a:cubicBezTo>
                    <a:pt x="227483" y="10642"/>
                    <a:pt x="253175" y="0"/>
                    <a:pt x="279963" y="0"/>
                  </a:cubicBezTo>
                  <a:lnTo>
                    <a:pt x="532837" y="0"/>
                  </a:lnTo>
                  <a:cubicBezTo>
                    <a:pt x="559625" y="0"/>
                    <a:pt x="585317" y="10642"/>
                    <a:pt x="604259" y="29584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213419F2-C5E0-94A7-3FBF-BC5750B6BA77}"/>
                </a:ext>
              </a:extLst>
            </p:cNvPr>
            <p:cNvSpPr txBox="1"/>
            <p:nvPr/>
          </p:nvSpPr>
          <p:spPr>
            <a:xfrm>
              <a:off x="63500" y="92075"/>
              <a:ext cx="685800" cy="65722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261"/>
                </a:lnSpc>
              </a:pPr>
              <a:endParaRPr sz="1688"/>
            </a:p>
          </p:txBody>
        </p:sp>
      </p:grpSp>
      <p:sp>
        <p:nvSpPr>
          <p:cNvPr id="43" name="TextBox 43">
            <a:extLst>
              <a:ext uri="{FF2B5EF4-FFF2-40B4-BE49-F238E27FC236}">
                <a16:creationId xmlns:a16="http://schemas.microsoft.com/office/drawing/2014/main" id="{024BB270-3139-CAF1-E316-E73B99BD10DA}"/>
              </a:ext>
            </a:extLst>
          </p:cNvPr>
          <p:cNvSpPr txBox="1"/>
          <p:nvPr/>
        </p:nvSpPr>
        <p:spPr>
          <a:xfrm>
            <a:off x="5426272" y="1556508"/>
            <a:ext cx="132269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"/>
              </a:lnSpc>
            </a:pPr>
            <a:r>
              <a:rPr lang="en-US" sz="1256" b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IMPLEMENT TIMING DELAY</a:t>
            </a: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602F97E9-1F6E-4C58-4166-76B068EE27A7}"/>
              </a:ext>
            </a:extLst>
          </p:cNvPr>
          <p:cNvSpPr txBox="1"/>
          <p:nvPr/>
        </p:nvSpPr>
        <p:spPr>
          <a:xfrm>
            <a:off x="5409369" y="5170671"/>
            <a:ext cx="1373264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"/>
              </a:lnSpc>
            </a:pPr>
            <a:r>
              <a:rPr lang="en-US" sz="1256" b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ACKNOWLEDGMENT, STOP  &amp; SEND COMMANDS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B79F4016-3DB3-9006-B51D-57BD4C9157C2}"/>
              </a:ext>
            </a:extLst>
          </p:cNvPr>
          <p:cNvSpPr txBox="1"/>
          <p:nvPr/>
        </p:nvSpPr>
        <p:spPr>
          <a:xfrm>
            <a:off x="3812541" y="4279483"/>
            <a:ext cx="1201142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7"/>
              </a:lnSpc>
            </a:pPr>
            <a:r>
              <a:rPr lang="en-US" sz="1255" b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WRITE CONTENT/UPDATE DISPLAY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A80C096C-4004-9389-EC58-799C8BA8403F}"/>
              </a:ext>
            </a:extLst>
          </p:cNvPr>
          <p:cNvSpPr txBox="1"/>
          <p:nvPr/>
        </p:nvSpPr>
        <p:spPr>
          <a:xfrm>
            <a:off x="7112095" y="4482817"/>
            <a:ext cx="133195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"/>
              </a:lnSpc>
            </a:pPr>
            <a:r>
              <a:rPr lang="en-US" sz="1246" b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SEND BYTE DATA BIT-BY-BIT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3C2E32FD-CDAF-1D84-89E6-829E47635776}"/>
              </a:ext>
            </a:extLst>
          </p:cNvPr>
          <p:cNvSpPr txBox="1"/>
          <p:nvPr/>
        </p:nvSpPr>
        <p:spPr>
          <a:xfrm>
            <a:off x="3712929" y="2914080"/>
            <a:ext cx="1504110" cy="88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5"/>
              </a:lnSpc>
            </a:pPr>
            <a:r>
              <a:rPr lang="en-US" sz="1063" b="1" spc="5">
                <a:solidFill>
                  <a:srgbClr val="FFF0F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Define two GPIO pins: one for SDA (data line), one for SCL (clock line).</a:t>
            </a:r>
          </a:p>
          <a:p>
            <a:pPr algn="ctr">
              <a:lnSpc>
                <a:spcPts val="1435"/>
              </a:lnSpc>
            </a:pPr>
            <a:endParaRPr lang="en-US" sz="1063" b="1" spc="5">
              <a:solidFill>
                <a:srgbClr val="FFF0F0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4109D874-A725-FAEB-A212-44D206355F50}"/>
              </a:ext>
            </a:extLst>
          </p:cNvPr>
          <p:cNvSpPr txBox="1"/>
          <p:nvPr/>
        </p:nvSpPr>
        <p:spPr>
          <a:xfrm>
            <a:off x="3419095" y="2922988"/>
            <a:ext cx="20413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"/>
              </a:lnSpc>
              <a:spcBef>
                <a:spcPct val="0"/>
              </a:spcBef>
            </a:pPr>
            <a:r>
              <a:rPr lang="en-US" sz="1383" b="1">
                <a:solidFill>
                  <a:srgbClr val="B9B48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A54FC7FF-6D51-3CF7-BA0B-A8DA3023B3D0}"/>
              </a:ext>
            </a:extLst>
          </p:cNvPr>
          <p:cNvSpPr txBox="1"/>
          <p:nvPr/>
        </p:nvSpPr>
        <p:spPr>
          <a:xfrm>
            <a:off x="6999528" y="2939322"/>
            <a:ext cx="1435899" cy="88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"/>
              </a:lnSpc>
            </a:pPr>
            <a:r>
              <a:rPr lang="en-US" sz="1059" b="1" spc="5">
                <a:solidFill>
                  <a:srgbClr val="FFF0F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While SCL is HIGH, pull SDA from HIGH to LOW  to begin communication.</a:t>
            </a:r>
          </a:p>
          <a:p>
            <a:pPr algn="ctr">
              <a:lnSpc>
                <a:spcPts val="1370"/>
              </a:lnSpc>
            </a:pPr>
            <a:endParaRPr lang="en-US" sz="1059" b="1" spc="5">
              <a:solidFill>
                <a:srgbClr val="FFF0F0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4F225774-FC7E-E506-0E21-52C2BC442FF2}"/>
              </a:ext>
            </a:extLst>
          </p:cNvPr>
          <p:cNvSpPr txBox="1"/>
          <p:nvPr/>
        </p:nvSpPr>
        <p:spPr>
          <a:xfrm>
            <a:off x="8558099" y="2951507"/>
            <a:ext cx="20413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"/>
              </a:lnSpc>
              <a:spcBef>
                <a:spcPct val="0"/>
              </a:spcBef>
            </a:pPr>
            <a:r>
              <a:rPr lang="en-US" sz="1383" b="1">
                <a:solidFill>
                  <a:srgbClr val="779D9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A2DE0347-5B8F-5E16-E291-5C0F8CAD7D6F}"/>
              </a:ext>
            </a:extLst>
          </p:cNvPr>
          <p:cNvSpPr txBox="1"/>
          <p:nvPr/>
        </p:nvSpPr>
        <p:spPr>
          <a:xfrm>
            <a:off x="5337606" y="2061691"/>
            <a:ext cx="1518933" cy="52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"/>
              </a:lnSpc>
            </a:pPr>
            <a:r>
              <a:rPr lang="en-US" sz="1059" b="1" spc="5">
                <a:solidFill>
                  <a:srgbClr val="FFF0F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This controls the speed of the bit-bang signals.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6DB8BA3C-F9E2-D07C-BDC0-4F6F4D33C8E6}"/>
              </a:ext>
            </a:extLst>
          </p:cNvPr>
          <p:cNvSpPr txBox="1"/>
          <p:nvPr/>
        </p:nvSpPr>
        <p:spPr>
          <a:xfrm>
            <a:off x="6000700" y="1123178"/>
            <a:ext cx="20413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"/>
              </a:lnSpc>
              <a:spcBef>
                <a:spcPct val="0"/>
              </a:spcBef>
            </a:pPr>
            <a:r>
              <a:rPr lang="en-US" sz="1383" b="1">
                <a:solidFill>
                  <a:srgbClr val="4E6D8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A2A13C5B-9DF1-0673-EA47-3A4AF095E228}"/>
              </a:ext>
            </a:extLst>
          </p:cNvPr>
          <p:cNvSpPr txBox="1"/>
          <p:nvPr/>
        </p:nvSpPr>
        <p:spPr>
          <a:xfrm>
            <a:off x="5328154" y="5866959"/>
            <a:ext cx="1518933" cy="52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"/>
              </a:lnSpc>
            </a:pPr>
            <a:r>
              <a:rPr lang="en-US" sz="1059" b="1" spc="5">
                <a:solidFill>
                  <a:srgbClr val="FFF0F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Send initialization commands over bit-banged I²C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603C709B-5DA3-8C24-4713-1B9CAD4C8201}"/>
              </a:ext>
            </a:extLst>
          </p:cNvPr>
          <p:cNvSpPr txBox="1"/>
          <p:nvPr/>
        </p:nvSpPr>
        <p:spPr>
          <a:xfrm>
            <a:off x="5993934" y="6599790"/>
            <a:ext cx="20413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"/>
              </a:lnSpc>
              <a:spcBef>
                <a:spcPct val="0"/>
              </a:spcBef>
            </a:pPr>
            <a:r>
              <a:rPr lang="en-US" sz="1383" b="1">
                <a:solidFill>
                  <a:srgbClr val="9984A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C25EAB8E-15E2-E07F-1B78-659B21DEEE84}"/>
              </a:ext>
            </a:extLst>
          </p:cNvPr>
          <p:cNvSpPr txBox="1"/>
          <p:nvPr/>
        </p:nvSpPr>
        <p:spPr>
          <a:xfrm>
            <a:off x="3712930" y="4912249"/>
            <a:ext cx="1533056" cy="88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"/>
              </a:lnSpc>
            </a:pPr>
            <a:r>
              <a:rPr lang="en-US" sz="1059" b="1" spc="5">
                <a:solidFill>
                  <a:srgbClr val="FFF0F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Use the bit-bang send process to write data bytes corresponding to pixels </a:t>
            </a:r>
          </a:p>
          <a:p>
            <a:pPr algn="ctr">
              <a:lnSpc>
                <a:spcPts val="1430"/>
              </a:lnSpc>
            </a:pPr>
            <a:endParaRPr lang="en-US" sz="1059" b="1" spc="5">
              <a:solidFill>
                <a:srgbClr val="FFF0F0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DD9CB02F-8BBF-A3FB-9195-AC18859F9C4B}"/>
              </a:ext>
            </a:extLst>
          </p:cNvPr>
          <p:cNvSpPr txBox="1"/>
          <p:nvPr/>
        </p:nvSpPr>
        <p:spPr>
          <a:xfrm>
            <a:off x="3419095" y="4755364"/>
            <a:ext cx="20413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"/>
              </a:lnSpc>
              <a:spcBef>
                <a:spcPct val="0"/>
              </a:spcBef>
            </a:pPr>
            <a:r>
              <a:rPr lang="en-US" sz="1383" b="1">
                <a:solidFill>
                  <a:srgbClr val="7C9AA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</a:t>
            </a: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C45D13A9-DB4F-90D8-6DBF-D24C6E4E3739}"/>
              </a:ext>
            </a:extLst>
          </p:cNvPr>
          <p:cNvSpPr txBox="1"/>
          <p:nvPr/>
        </p:nvSpPr>
        <p:spPr>
          <a:xfrm>
            <a:off x="7121025" y="4945252"/>
            <a:ext cx="1196876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5"/>
              </a:lnSpc>
            </a:pPr>
            <a:r>
              <a:rPr lang="en-US" sz="988" b="1" spc="5">
                <a:solidFill>
                  <a:srgbClr val="FFF0F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For each bit (starting with most significant bit), set SDA HIGH or LOW.</a:t>
            </a:r>
          </a:p>
          <a:p>
            <a:pPr algn="ctr">
              <a:lnSpc>
                <a:spcPts val="1279"/>
              </a:lnSpc>
            </a:pPr>
            <a:endParaRPr lang="en-US" sz="988" b="1" spc="5">
              <a:solidFill>
                <a:srgbClr val="FFF0F0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14EAD7B2-BFED-A531-7383-E99E9DEE8065}"/>
              </a:ext>
            </a:extLst>
          </p:cNvPr>
          <p:cNvSpPr txBox="1"/>
          <p:nvPr/>
        </p:nvSpPr>
        <p:spPr>
          <a:xfrm>
            <a:off x="8568772" y="4782435"/>
            <a:ext cx="20413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"/>
              </a:lnSpc>
              <a:spcBef>
                <a:spcPct val="0"/>
              </a:spcBef>
            </a:pPr>
            <a:r>
              <a:rPr lang="en-US" sz="1383" b="1">
                <a:solidFill>
                  <a:srgbClr val="9C6B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CB08FF52-9458-CA16-E716-B17CCDF8BBDB}"/>
              </a:ext>
            </a:extLst>
          </p:cNvPr>
          <p:cNvSpPr txBox="1"/>
          <p:nvPr/>
        </p:nvSpPr>
        <p:spPr>
          <a:xfrm>
            <a:off x="5206007" y="3678287"/>
            <a:ext cx="179352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2335" dirty="0">
                <a:solidFill>
                  <a:srgbClr val="4E6D82"/>
                </a:solidFill>
                <a:latin typeface="Anton"/>
                <a:ea typeface="Anton"/>
                <a:cs typeface="Anton"/>
                <a:sym typeface="Anton"/>
              </a:rPr>
              <a:t>I²C Bit-Banging (OLED Display)</a:t>
            </a:r>
          </a:p>
          <a:p>
            <a:pPr algn="ctr">
              <a:lnSpc>
                <a:spcPts val="2600"/>
              </a:lnSpc>
            </a:pPr>
            <a:endParaRPr lang="en-US" sz="2335" dirty="0">
              <a:solidFill>
                <a:srgbClr val="4E6D8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2EA8321-3AC7-E321-6F94-1B423A917296}"/>
              </a:ext>
            </a:extLst>
          </p:cNvPr>
          <p:cNvSpPr txBox="1">
            <a:spLocks/>
          </p:cNvSpPr>
          <p:nvPr/>
        </p:nvSpPr>
        <p:spPr>
          <a:xfrm>
            <a:off x="682388" y="180205"/>
            <a:ext cx="11145520" cy="9787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I²C Bit-Banging (OLED Display)</a:t>
            </a:r>
          </a:p>
          <a:p>
            <a:pPr algn="ctr"/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11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C71E-FBE2-B202-1E1C-63FC4A81D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>
            <a:extLst>
              <a:ext uri="{FF2B5EF4-FFF2-40B4-BE49-F238E27FC236}">
                <a16:creationId xmlns:a16="http://schemas.microsoft.com/office/drawing/2014/main" id="{D66AA634-732A-2D70-A392-A0AC147DFD8B}"/>
              </a:ext>
            </a:extLst>
          </p:cNvPr>
          <p:cNvSpPr txBox="1">
            <a:spLocks/>
          </p:cNvSpPr>
          <p:nvPr/>
        </p:nvSpPr>
        <p:spPr>
          <a:xfrm>
            <a:off x="682388" y="180205"/>
            <a:ext cx="11145520" cy="9787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GPS Module Communication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4CFFCF4D-03C3-EE61-CBCF-7A387E8D5FF4}"/>
              </a:ext>
            </a:extLst>
          </p:cNvPr>
          <p:cNvGrpSpPr/>
          <p:nvPr/>
        </p:nvGrpSpPr>
        <p:grpSpPr>
          <a:xfrm>
            <a:off x="3751103" y="1799217"/>
            <a:ext cx="4689793" cy="2184606"/>
            <a:chOff x="4109720" y="1747314"/>
            <a:chExt cx="4938713" cy="23024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E65398-BC70-1BC2-8CEC-1E57B34F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574" y="2344922"/>
              <a:ext cx="1453653" cy="17048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DE328F-5735-F4C3-6EC4-A1AEA123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520" y="2198370"/>
              <a:ext cx="2220913" cy="1851437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ABC649-8483-2A07-89B1-0187AE80DBB7}"/>
                </a:ext>
              </a:extLst>
            </p:cNvPr>
            <p:cNvCxnSpPr>
              <a:cxnSpLocks/>
            </p:cNvCxnSpPr>
            <p:nvPr/>
          </p:nvCxnSpPr>
          <p:spPr>
            <a:xfrm>
              <a:off x="5601336" y="2720651"/>
              <a:ext cx="216090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429F68-D916-6613-2BBE-B46DACC947C6}"/>
                </a:ext>
              </a:extLst>
            </p:cNvPr>
            <p:cNvCxnSpPr>
              <a:cxnSpLocks/>
            </p:cNvCxnSpPr>
            <p:nvPr/>
          </p:nvCxnSpPr>
          <p:spPr>
            <a:xfrm>
              <a:off x="7762240" y="2301240"/>
              <a:ext cx="0" cy="4194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FAE82-C971-C899-D4F6-0A7C9BF674F5}"/>
                </a:ext>
              </a:extLst>
            </p:cNvPr>
            <p:cNvCxnSpPr>
              <a:cxnSpLocks/>
            </p:cNvCxnSpPr>
            <p:nvPr/>
          </p:nvCxnSpPr>
          <p:spPr>
            <a:xfrm>
              <a:off x="7762240" y="2301240"/>
              <a:ext cx="6096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AEAD62-0E15-D356-398B-83FBDB4E27BC}"/>
                </a:ext>
              </a:extLst>
            </p:cNvPr>
            <p:cNvCxnSpPr>
              <a:cxnSpLocks/>
            </p:cNvCxnSpPr>
            <p:nvPr/>
          </p:nvCxnSpPr>
          <p:spPr>
            <a:xfrm>
              <a:off x="5601336" y="2873051"/>
              <a:ext cx="122618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5692F7-2F9B-C8E5-01B5-8C4477807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7520" y="1747314"/>
              <a:ext cx="0" cy="11257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A70767-890D-E796-B119-B2E3B2CD6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7520" y="1757474"/>
              <a:ext cx="18495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8C9F04-450D-AE83-7E22-52B2DFD95EB6}"/>
                </a:ext>
              </a:extLst>
            </p:cNvPr>
            <p:cNvCxnSpPr>
              <a:cxnSpLocks/>
            </p:cNvCxnSpPr>
            <p:nvPr/>
          </p:nvCxnSpPr>
          <p:spPr>
            <a:xfrm>
              <a:off x="8690293" y="1747314"/>
              <a:ext cx="6666" cy="5628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B51312-07F3-67F4-9759-373D139695B3}"/>
                </a:ext>
              </a:extLst>
            </p:cNvPr>
            <p:cNvCxnSpPr>
              <a:cxnSpLocks/>
            </p:cNvCxnSpPr>
            <p:nvPr/>
          </p:nvCxnSpPr>
          <p:spPr>
            <a:xfrm>
              <a:off x="4109720" y="3553771"/>
              <a:ext cx="670560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9825C93-FF43-C5BD-9BA9-ABA9D1A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720" y="1991154"/>
              <a:ext cx="0" cy="1562617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9636E6-6854-DFA1-249C-81A7EA927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9720" y="1991154"/>
              <a:ext cx="4492414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851A804-B6B6-EEC7-997B-46BE349848FF}"/>
                </a:ext>
              </a:extLst>
            </p:cNvPr>
            <p:cNvCxnSpPr>
              <a:cxnSpLocks/>
            </p:cNvCxnSpPr>
            <p:nvPr/>
          </p:nvCxnSpPr>
          <p:spPr>
            <a:xfrm>
              <a:off x="8589752" y="1964690"/>
              <a:ext cx="12382" cy="38023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E2FCA8F-8136-EE28-0ADF-BC4ED16BB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1335" y="3553771"/>
              <a:ext cx="36089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6FA875-B812-795A-2872-2B9473ADA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037" y="2189274"/>
              <a:ext cx="7883" cy="1364497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F5D4F0E-F418-FEAA-419C-F4B138E08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3920" y="2189274"/>
              <a:ext cx="251968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B6C0B9-6B0E-FC64-3962-C1A22F3A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8680" y="2190803"/>
              <a:ext cx="0" cy="16520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F4C4865-6BEE-1ADD-401C-86AF8A4FC767}"/>
              </a:ext>
            </a:extLst>
          </p:cNvPr>
          <p:cNvSpPr txBox="1"/>
          <p:nvPr/>
        </p:nvSpPr>
        <p:spPr>
          <a:xfrm>
            <a:off x="2774863" y="4081426"/>
            <a:ext cx="68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Figure: ESp32 S3 and GPS Module connection </a:t>
            </a:r>
          </a:p>
        </p:txBody>
      </p:sp>
    </p:spTree>
    <p:extLst>
      <p:ext uri="{BB962C8B-B14F-4D97-AF65-F5344CB8AC3E}">
        <p14:creationId xmlns:p14="http://schemas.microsoft.com/office/powerpoint/2010/main" val="356797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">
            <a:extLst>
              <a:ext uri="{FF2B5EF4-FFF2-40B4-BE49-F238E27FC236}">
                <a16:creationId xmlns:a16="http://schemas.microsoft.com/office/drawing/2014/main" id="{19C32250-C08B-EDB6-87AA-77288DEF83A2}"/>
              </a:ext>
            </a:extLst>
          </p:cNvPr>
          <p:cNvSpPr/>
          <p:nvPr/>
        </p:nvSpPr>
        <p:spPr>
          <a:xfrm>
            <a:off x="4256506" y="2723621"/>
            <a:ext cx="3231444" cy="1848476"/>
          </a:xfrm>
          <a:custGeom>
            <a:avLst/>
            <a:gdLst/>
            <a:ahLst/>
            <a:cxnLst/>
            <a:rect l="l" t="t" r="r" b="b"/>
            <a:pathLst>
              <a:path w="3231444" h="1848476">
                <a:moveTo>
                  <a:pt x="0" y="0"/>
                </a:moveTo>
                <a:lnTo>
                  <a:pt x="3231444" y="0"/>
                </a:lnTo>
                <a:lnTo>
                  <a:pt x="3231444" y="1848476"/>
                </a:lnTo>
                <a:lnTo>
                  <a:pt x="0" y="184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3" name="Group 3">
            <a:extLst>
              <a:ext uri="{FF2B5EF4-FFF2-40B4-BE49-F238E27FC236}">
                <a16:creationId xmlns:a16="http://schemas.microsoft.com/office/drawing/2014/main" id="{35E610D2-9E75-8206-BDFB-AAB87CA58FEB}"/>
              </a:ext>
            </a:extLst>
          </p:cNvPr>
          <p:cNvGrpSpPr/>
          <p:nvPr/>
        </p:nvGrpSpPr>
        <p:grpSpPr>
          <a:xfrm>
            <a:off x="1446206" y="1424296"/>
            <a:ext cx="2245102" cy="545633"/>
            <a:chOff x="0" y="0"/>
            <a:chExt cx="1709328" cy="415422"/>
          </a:xfrm>
        </p:grpSpPr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3EC8E66F-5B6C-F16F-8331-BAC2F85A8E5C}"/>
                </a:ext>
              </a:extLst>
            </p:cNvPr>
            <p:cNvSpPr/>
            <p:nvPr/>
          </p:nvSpPr>
          <p:spPr>
            <a:xfrm>
              <a:off x="38100" y="44450"/>
              <a:ext cx="1672498" cy="370972"/>
            </a:xfrm>
            <a:custGeom>
              <a:avLst/>
              <a:gdLst/>
              <a:ahLst/>
              <a:cxnLst/>
              <a:rect l="l" t="t" r="r" b="b"/>
              <a:pathLst>
                <a:path w="1672498" h="370972">
                  <a:moveTo>
                    <a:pt x="2540" y="340492"/>
                  </a:moveTo>
                  <a:cubicBezTo>
                    <a:pt x="0" y="349382"/>
                    <a:pt x="5080" y="355732"/>
                    <a:pt x="13769" y="357002"/>
                  </a:cubicBezTo>
                  <a:cubicBezTo>
                    <a:pt x="23694" y="358272"/>
                    <a:pt x="32379" y="358272"/>
                    <a:pt x="42305" y="358272"/>
                  </a:cubicBezTo>
                  <a:cubicBezTo>
                    <a:pt x="82007" y="359542"/>
                    <a:pt x="121709" y="359542"/>
                    <a:pt x="162652" y="360812"/>
                  </a:cubicBezTo>
                  <a:cubicBezTo>
                    <a:pt x="184984" y="362082"/>
                    <a:pt x="207316" y="363352"/>
                    <a:pt x="228408" y="364622"/>
                  </a:cubicBezTo>
                  <a:cubicBezTo>
                    <a:pt x="265629" y="365892"/>
                    <a:pt x="301609" y="365892"/>
                    <a:pt x="338829" y="367162"/>
                  </a:cubicBezTo>
                  <a:cubicBezTo>
                    <a:pt x="353718" y="367162"/>
                    <a:pt x="367365" y="367162"/>
                    <a:pt x="382253" y="365892"/>
                  </a:cubicBezTo>
                  <a:cubicBezTo>
                    <a:pt x="388457" y="365892"/>
                    <a:pt x="395901" y="364622"/>
                    <a:pt x="402104" y="364622"/>
                  </a:cubicBezTo>
                  <a:cubicBezTo>
                    <a:pt x="426918" y="365892"/>
                    <a:pt x="923193" y="357002"/>
                    <a:pt x="948007" y="358272"/>
                  </a:cubicBezTo>
                  <a:cubicBezTo>
                    <a:pt x="982747" y="359542"/>
                    <a:pt x="1078280" y="359542"/>
                    <a:pt x="1113019" y="359542"/>
                  </a:cubicBezTo>
                  <a:cubicBezTo>
                    <a:pt x="1126666" y="359542"/>
                    <a:pt x="1139073" y="358272"/>
                    <a:pt x="1152721" y="358272"/>
                  </a:cubicBezTo>
                  <a:lnTo>
                    <a:pt x="1219718" y="362082"/>
                  </a:lnTo>
                  <a:cubicBezTo>
                    <a:pt x="1268105" y="364622"/>
                    <a:pt x="1315251" y="362082"/>
                    <a:pt x="1363638" y="365892"/>
                  </a:cubicBezTo>
                  <a:cubicBezTo>
                    <a:pt x="1444283" y="370972"/>
                    <a:pt x="1526168" y="364622"/>
                    <a:pt x="1607728" y="369702"/>
                  </a:cubicBezTo>
                  <a:cubicBezTo>
                    <a:pt x="1628048" y="370972"/>
                    <a:pt x="1648368" y="369702"/>
                    <a:pt x="1671228" y="369702"/>
                  </a:cubicBezTo>
                  <a:lnTo>
                    <a:pt x="1671228" y="310012"/>
                  </a:lnTo>
                  <a:cubicBezTo>
                    <a:pt x="1669958" y="275284"/>
                    <a:pt x="1668688" y="264844"/>
                    <a:pt x="1668688" y="253751"/>
                  </a:cubicBezTo>
                  <a:cubicBezTo>
                    <a:pt x="1668688" y="240917"/>
                    <a:pt x="1672498" y="227867"/>
                    <a:pt x="1666148" y="215033"/>
                  </a:cubicBezTo>
                  <a:cubicBezTo>
                    <a:pt x="1658528" y="206550"/>
                    <a:pt x="1647098" y="39284"/>
                    <a:pt x="1647098" y="30801"/>
                  </a:cubicBezTo>
                  <a:cubicBezTo>
                    <a:pt x="1644558" y="24928"/>
                    <a:pt x="1643288" y="18838"/>
                    <a:pt x="1640748" y="12965"/>
                  </a:cubicBezTo>
                  <a:cubicBezTo>
                    <a:pt x="1640748" y="11225"/>
                    <a:pt x="1639478" y="9485"/>
                    <a:pt x="1638208" y="6350"/>
                  </a:cubicBezTo>
                  <a:cubicBezTo>
                    <a:pt x="1628048" y="3810"/>
                    <a:pt x="1619158" y="2540"/>
                    <a:pt x="1608998" y="1270"/>
                  </a:cubicBezTo>
                  <a:cubicBezTo>
                    <a:pt x="1601378" y="0"/>
                    <a:pt x="1593758" y="1270"/>
                    <a:pt x="1587408" y="1270"/>
                  </a:cubicBezTo>
                  <a:lnTo>
                    <a:pt x="7565" y="6350"/>
                  </a:lnTo>
                  <a:lnTo>
                    <a:pt x="2540" y="340492"/>
                  </a:lnTo>
                  <a:close/>
                </a:path>
              </a:pathLst>
            </a:custGeom>
            <a:solidFill>
              <a:srgbClr val="FFDA68"/>
            </a:solidFill>
          </p:spPr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BE0DA643-9527-03A7-0194-05623C031B20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969E0CDF-508B-E99C-C900-860C9D159968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</p:grpSp>
      <p:grpSp>
        <p:nvGrpSpPr>
          <p:cNvPr id="57" name="Group 7">
            <a:extLst>
              <a:ext uri="{FF2B5EF4-FFF2-40B4-BE49-F238E27FC236}">
                <a16:creationId xmlns:a16="http://schemas.microsoft.com/office/drawing/2014/main" id="{0B79BB9F-501D-CD98-F24A-B5D3BD8C7D63}"/>
              </a:ext>
            </a:extLst>
          </p:cNvPr>
          <p:cNvGrpSpPr/>
          <p:nvPr/>
        </p:nvGrpSpPr>
        <p:grpSpPr>
          <a:xfrm>
            <a:off x="8057862" y="1134938"/>
            <a:ext cx="2245102" cy="545633"/>
            <a:chOff x="0" y="0"/>
            <a:chExt cx="1709328" cy="415422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6BB852BE-B19B-C6E0-8841-401292D4E452}"/>
                </a:ext>
              </a:extLst>
            </p:cNvPr>
            <p:cNvSpPr/>
            <p:nvPr/>
          </p:nvSpPr>
          <p:spPr>
            <a:xfrm>
              <a:off x="38100" y="44450"/>
              <a:ext cx="1672498" cy="370972"/>
            </a:xfrm>
            <a:custGeom>
              <a:avLst/>
              <a:gdLst/>
              <a:ahLst/>
              <a:cxnLst/>
              <a:rect l="l" t="t" r="r" b="b"/>
              <a:pathLst>
                <a:path w="1672498" h="370972">
                  <a:moveTo>
                    <a:pt x="2540" y="340492"/>
                  </a:moveTo>
                  <a:cubicBezTo>
                    <a:pt x="0" y="349382"/>
                    <a:pt x="5080" y="355732"/>
                    <a:pt x="13769" y="357002"/>
                  </a:cubicBezTo>
                  <a:cubicBezTo>
                    <a:pt x="23694" y="358272"/>
                    <a:pt x="32379" y="358272"/>
                    <a:pt x="42305" y="358272"/>
                  </a:cubicBezTo>
                  <a:cubicBezTo>
                    <a:pt x="82007" y="359542"/>
                    <a:pt x="121709" y="359542"/>
                    <a:pt x="162652" y="360812"/>
                  </a:cubicBezTo>
                  <a:cubicBezTo>
                    <a:pt x="184984" y="362082"/>
                    <a:pt x="207316" y="363352"/>
                    <a:pt x="228408" y="364622"/>
                  </a:cubicBezTo>
                  <a:cubicBezTo>
                    <a:pt x="265629" y="365892"/>
                    <a:pt x="301609" y="365892"/>
                    <a:pt x="338829" y="367162"/>
                  </a:cubicBezTo>
                  <a:cubicBezTo>
                    <a:pt x="353718" y="367162"/>
                    <a:pt x="367365" y="367162"/>
                    <a:pt x="382253" y="365892"/>
                  </a:cubicBezTo>
                  <a:cubicBezTo>
                    <a:pt x="388457" y="365892"/>
                    <a:pt x="395901" y="364622"/>
                    <a:pt x="402104" y="364622"/>
                  </a:cubicBezTo>
                  <a:cubicBezTo>
                    <a:pt x="426918" y="365892"/>
                    <a:pt x="923193" y="357002"/>
                    <a:pt x="948007" y="358272"/>
                  </a:cubicBezTo>
                  <a:cubicBezTo>
                    <a:pt x="982747" y="359542"/>
                    <a:pt x="1078280" y="359542"/>
                    <a:pt x="1113019" y="359542"/>
                  </a:cubicBezTo>
                  <a:cubicBezTo>
                    <a:pt x="1126666" y="359542"/>
                    <a:pt x="1139073" y="358272"/>
                    <a:pt x="1152721" y="358272"/>
                  </a:cubicBezTo>
                  <a:lnTo>
                    <a:pt x="1219718" y="362082"/>
                  </a:lnTo>
                  <a:cubicBezTo>
                    <a:pt x="1268105" y="364622"/>
                    <a:pt x="1315251" y="362082"/>
                    <a:pt x="1363638" y="365892"/>
                  </a:cubicBezTo>
                  <a:cubicBezTo>
                    <a:pt x="1444283" y="370972"/>
                    <a:pt x="1526168" y="364622"/>
                    <a:pt x="1607728" y="369702"/>
                  </a:cubicBezTo>
                  <a:cubicBezTo>
                    <a:pt x="1628048" y="370972"/>
                    <a:pt x="1648368" y="369702"/>
                    <a:pt x="1671228" y="369702"/>
                  </a:cubicBezTo>
                  <a:lnTo>
                    <a:pt x="1671228" y="310012"/>
                  </a:lnTo>
                  <a:cubicBezTo>
                    <a:pt x="1669958" y="275284"/>
                    <a:pt x="1668688" y="264844"/>
                    <a:pt x="1668688" y="253751"/>
                  </a:cubicBezTo>
                  <a:cubicBezTo>
                    <a:pt x="1668688" y="240917"/>
                    <a:pt x="1672498" y="227867"/>
                    <a:pt x="1666148" y="215033"/>
                  </a:cubicBezTo>
                  <a:cubicBezTo>
                    <a:pt x="1658528" y="206550"/>
                    <a:pt x="1647098" y="39284"/>
                    <a:pt x="1647098" y="30801"/>
                  </a:cubicBezTo>
                  <a:cubicBezTo>
                    <a:pt x="1644558" y="24928"/>
                    <a:pt x="1643288" y="18838"/>
                    <a:pt x="1640748" y="12965"/>
                  </a:cubicBezTo>
                  <a:cubicBezTo>
                    <a:pt x="1640748" y="11225"/>
                    <a:pt x="1639478" y="9485"/>
                    <a:pt x="1638208" y="6350"/>
                  </a:cubicBezTo>
                  <a:cubicBezTo>
                    <a:pt x="1628048" y="3810"/>
                    <a:pt x="1619158" y="2540"/>
                    <a:pt x="1608998" y="1270"/>
                  </a:cubicBezTo>
                  <a:cubicBezTo>
                    <a:pt x="1601378" y="0"/>
                    <a:pt x="1593758" y="1270"/>
                    <a:pt x="1587408" y="1270"/>
                  </a:cubicBezTo>
                  <a:lnTo>
                    <a:pt x="7565" y="6350"/>
                  </a:lnTo>
                  <a:lnTo>
                    <a:pt x="2540" y="340492"/>
                  </a:lnTo>
                  <a:close/>
                </a:path>
              </a:pathLst>
            </a:custGeom>
            <a:solidFill>
              <a:srgbClr val="FFDA68"/>
            </a:solidFill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B6D15610-A5EB-9C10-792A-1F3FA179235B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DFA67918-700D-8EF9-0633-04C4C87EC609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</p:grpSp>
      <p:grpSp>
        <p:nvGrpSpPr>
          <p:cNvPr id="61" name="Group 11">
            <a:extLst>
              <a:ext uri="{FF2B5EF4-FFF2-40B4-BE49-F238E27FC236}">
                <a16:creationId xmlns:a16="http://schemas.microsoft.com/office/drawing/2014/main" id="{7F94B75D-42DE-69A7-6F58-8833F286D03A}"/>
              </a:ext>
            </a:extLst>
          </p:cNvPr>
          <p:cNvGrpSpPr/>
          <p:nvPr/>
        </p:nvGrpSpPr>
        <p:grpSpPr>
          <a:xfrm>
            <a:off x="1446206" y="3511237"/>
            <a:ext cx="2245102" cy="545633"/>
            <a:chOff x="0" y="0"/>
            <a:chExt cx="1709328" cy="415422"/>
          </a:xfrm>
        </p:grpSpPr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D59DF2C3-DECA-68B9-D226-86546E4507D4}"/>
                </a:ext>
              </a:extLst>
            </p:cNvPr>
            <p:cNvSpPr/>
            <p:nvPr/>
          </p:nvSpPr>
          <p:spPr>
            <a:xfrm>
              <a:off x="38100" y="44450"/>
              <a:ext cx="1672498" cy="370972"/>
            </a:xfrm>
            <a:custGeom>
              <a:avLst/>
              <a:gdLst/>
              <a:ahLst/>
              <a:cxnLst/>
              <a:rect l="l" t="t" r="r" b="b"/>
              <a:pathLst>
                <a:path w="1672498" h="370972">
                  <a:moveTo>
                    <a:pt x="2540" y="340492"/>
                  </a:moveTo>
                  <a:cubicBezTo>
                    <a:pt x="0" y="349382"/>
                    <a:pt x="5080" y="355732"/>
                    <a:pt x="13769" y="357002"/>
                  </a:cubicBezTo>
                  <a:cubicBezTo>
                    <a:pt x="23694" y="358272"/>
                    <a:pt x="32379" y="358272"/>
                    <a:pt x="42305" y="358272"/>
                  </a:cubicBezTo>
                  <a:cubicBezTo>
                    <a:pt x="82007" y="359542"/>
                    <a:pt x="121709" y="359542"/>
                    <a:pt x="162652" y="360812"/>
                  </a:cubicBezTo>
                  <a:cubicBezTo>
                    <a:pt x="184984" y="362082"/>
                    <a:pt x="207316" y="363352"/>
                    <a:pt x="228408" y="364622"/>
                  </a:cubicBezTo>
                  <a:cubicBezTo>
                    <a:pt x="265629" y="365892"/>
                    <a:pt x="301609" y="365892"/>
                    <a:pt x="338829" y="367162"/>
                  </a:cubicBezTo>
                  <a:cubicBezTo>
                    <a:pt x="353718" y="367162"/>
                    <a:pt x="367365" y="367162"/>
                    <a:pt x="382253" y="365892"/>
                  </a:cubicBezTo>
                  <a:cubicBezTo>
                    <a:pt x="388457" y="365892"/>
                    <a:pt x="395901" y="364622"/>
                    <a:pt x="402104" y="364622"/>
                  </a:cubicBezTo>
                  <a:cubicBezTo>
                    <a:pt x="426918" y="365892"/>
                    <a:pt x="923193" y="357002"/>
                    <a:pt x="948007" y="358272"/>
                  </a:cubicBezTo>
                  <a:cubicBezTo>
                    <a:pt x="982747" y="359542"/>
                    <a:pt x="1078280" y="359542"/>
                    <a:pt x="1113019" y="359542"/>
                  </a:cubicBezTo>
                  <a:cubicBezTo>
                    <a:pt x="1126666" y="359542"/>
                    <a:pt x="1139073" y="358272"/>
                    <a:pt x="1152721" y="358272"/>
                  </a:cubicBezTo>
                  <a:lnTo>
                    <a:pt x="1219718" y="362082"/>
                  </a:lnTo>
                  <a:cubicBezTo>
                    <a:pt x="1268105" y="364622"/>
                    <a:pt x="1315251" y="362082"/>
                    <a:pt x="1363638" y="365892"/>
                  </a:cubicBezTo>
                  <a:cubicBezTo>
                    <a:pt x="1444283" y="370972"/>
                    <a:pt x="1526168" y="364622"/>
                    <a:pt x="1607728" y="369702"/>
                  </a:cubicBezTo>
                  <a:cubicBezTo>
                    <a:pt x="1628048" y="370972"/>
                    <a:pt x="1648368" y="369702"/>
                    <a:pt x="1671228" y="369702"/>
                  </a:cubicBezTo>
                  <a:lnTo>
                    <a:pt x="1671228" y="310012"/>
                  </a:lnTo>
                  <a:cubicBezTo>
                    <a:pt x="1669958" y="275284"/>
                    <a:pt x="1668688" y="264844"/>
                    <a:pt x="1668688" y="253751"/>
                  </a:cubicBezTo>
                  <a:cubicBezTo>
                    <a:pt x="1668688" y="240917"/>
                    <a:pt x="1672498" y="227867"/>
                    <a:pt x="1666148" y="215033"/>
                  </a:cubicBezTo>
                  <a:cubicBezTo>
                    <a:pt x="1658528" y="206550"/>
                    <a:pt x="1647098" y="39284"/>
                    <a:pt x="1647098" y="30801"/>
                  </a:cubicBezTo>
                  <a:cubicBezTo>
                    <a:pt x="1644558" y="24928"/>
                    <a:pt x="1643288" y="18838"/>
                    <a:pt x="1640748" y="12965"/>
                  </a:cubicBezTo>
                  <a:cubicBezTo>
                    <a:pt x="1640748" y="11225"/>
                    <a:pt x="1639478" y="9485"/>
                    <a:pt x="1638208" y="6350"/>
                  </a:cubicBezTo>
                  <a:cubicBezTo>
                    <a:pt x="1628048" y="3810"/>
                    <a:pt x="1619158" y="2540"/>
                    <a:pt x="1608998" y="1270"/>
                  </a:cubicBezTo>
                  <a:cubicBezTo>
                    <a:pt x="1601378" y="0"/>
                    <a:pt x="1593758" y="1270"/>
                    <a:pt x="1587408" y="1270"/>
                  </a:cubicBezTo>
                  <a:lnTo>
                    <a:pt x="7565" y="6350"/>
                  </a:lnTo>
                  <a:lnTo>
                    <a:pt x="2540" y="340492"/>
                  </a:lnTo>
                  <a:close/>
                </a:path>
              </a:pathLst>
            </a:custGeom>
            <a:solidFill>
              <a:srgbClr val="FFDA68"/>
            </a:solidFill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180DAF9-1D2B-3789-3522-6E41E7DB6B93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815DE119-D91C-9561-4C28-B037F1122E44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</p:grpSp>
      <p:grpSp>
        <p:nvGrpSpPr>
          <p:cNvPr id="65" name="Group 15">
            <a:extLst>
              <a:ext uri="{FF2B5EF4-FFF2-40B4-BE49-F238E27FC236}">
                <a16:creationId xmlns:a16="http://schemas.microsoft.com/office/drawing/2014/main" id="{0A72A02A-1E17-5C24-8180-A009BB420217}"/>
              </a:ext>
            </a:extLst>
          </p:cNvPr>
          <p:cNvGrpSpPr/>
          <p:nvPr/>
        </p:nvGrpSpPr>
        <p:grpSpPr>
          <a:xfrm>
            <a:off x="8057862" y="3245025"/>
            <a:ext cx="2245102" cy="545633"/>
            <a:chOff x="0" y="0"/>
            <a:chExt cx="1709328" cy="415422"/>
          </a:xfrm>
        </p:grpSpPr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02008A8F-FC04-F9C0-F1A5-CBD72231CF00}"/>
                </a:ext>
              </a:extLst>
            </p:cNvPr>
            <p:cNvSpPr/>
            <p:nvPr/>
          </p:nvSpPr>
          <p:spPr>
            <a:xfrm>
              <a:off x="38100" y="44450"/>
              <a:ext cx="1672498" cy="370972"/>
            </a:xfrm>
            <a:custGeom>
              <a:avLst/>
              <a:gdLst/>
              <a:ahLst/>
              <a:cxnLst/>
              <a:rect l="l" t="t" r="r" b="b"/>
              <a:pathLst>
                <a:path w="1672498" h="370972">
                  <a:moveTo>
                    <a:pt x="2540" y="340492"/>
                  </a:moveTo>
                  <a:cubicBezTo>
                    <a:pt x="0" y="349382"/>
                    <a:pt x="5080" y="355732"/>
                    <a:pt x="13769" y="357002"/>
                  </a:cubicBezTo>
                  <a:cubicBezTo>
                    <a:pt x="23694" y="358272"/>
                    <a:pt x="32379" y="358272"/>
                    <a:pt x="42305" y="358272"/>
                  </a:cubicBezTo>
                  <a:cubicBezTo>
                    <a:pt x="82007" y="359542"/>
                    <a:pt x="121709" y="359542"/>
                    <a:pt x="162652" y="360812"/>
                  </a:cubicBezTo>
                  <a:cubicBezTo>
                    <a:pt x="184984" y="362082"/>
                    <a:pt x="207316" y="363352"/>
                    <a:pt x="228408" y="364622"/>
                  </a:cubicBezTo>
                  <a:cubicBezTo>
                    <a:pt x="265629" y="365892"/>
                    <a:pt x="301609" y="365892"/>
                    <a:pt x="338829" y="367162"/>
                  </a:cubicBezTo>
                  <a:cubicBezTo>
                    <a:pt x="353718" y="367162"/>
                    <a:pt x="367365" y="367162"/>
                    <a:pt x="382253" y="365892"/>
                  </a:cubicBezTo>
                  <a:cubicBezTo>
                    <a:pt x="388457" y="365892"/>
                    <a:pt x="395901" y="364622"/>
                    <a:pt x="402104" y="364622"/>
                  </a:cubicBezTo>
                  <a:cubicBezTo>
                    <a:pt x="426918" y="365892"/>
                    <a:pt x="923193" y="357002"/>
                    <a:pt x="948007" y="358272"/>
                  </a:cubicBezTo>
                  <a:cubicBezTo>
                    <a:pt x="982747" y="359542"/>
                    <a:pt x="1078280" y="359542"/>
                    <a:pt x="1113019" y="359542"/>
                  </a:cubicBezTo>
                  <a:cubicBezTo>
                    <a:pt x="1126666" y="359542"/>
                    <a:pt x="1139073" y="358272"/>
                    <a:pt x="1152721" y="358272"/>
                  </a:cubicBezTo>
                  <a:lnTo>
                    <a:pt x="1219718" y="362082"/>
                  </a:lnTo>
                  <a:cubicBezTo>
                    <a:pt x="1268105" y="364622"/>
                    <a:pt x="1315251" y="362082"/>
                    <a:pt x="1363638" y="365892"/>
                  </a:cubicBezTo>
                  <a:cubicBezTo>
                    <a:pt x="1444283" y="370972"/>
                    <a:pt x="1526168" y="364622"/>
                    <a:pt x="1607728" y="369702"/>
                  </a:cubicBezTo>
                  <a:cubicBezTo>
                    <a:pt x="1628048" y="370972"/>
                    <a:pt x="1648368" y="369702"/>
                    <a:pt x="1671228" y="369702"/>
                  </a:cubicBezTo>
                  <a:lnTo>
                    <a:pt x="1671228" y="310012"/>
                  </a:lnTo>
                  <a:cubicBezTo>
                    <a:pt x="1669958" y="275284"/>
                    <a:pt x="1668688" y="264844"/>
                    <a:pt x="1668688" y="253751"/>
                  </a:cubicBezTo>
                  <a:cubicBezTo>
                    <a:pt x="1668688" y="240917"/>
                    <a:pt x="1672498" y="227867"/>
                    <a:pt x="1666148" y="215033"/>
                  </a:cubicBezTo>
                  <a:cubicBezTo>
                    <a:pt x="1658528" y="206550"/>
                    <a:pt x="1647098" y="39284"/>
                    <a:pt x="1647098" y="30801"/>
                  </a:cubicBezTo>
                  <a:cubicBezTo>
                    <a:pt x="1644558" y="24928"/>
                    <a:pt x="1643288" y="18838"/>
                    <a:pt x="1640748" y="12965"/>
                  </a:cubicBezTo>
                  <a:cubicBezTo>
                    <a:pt x="1640748" y="11225"/>
                    <a:pt x="1639478" y="9485"/>
                    <a:pt x="1638208" y="6350"/>
                  </a:cubicBezTo>
                  <a:cubicBezTo>
                    <a:pt x="1628048" y="3810"/>
                    <a:pt x="1619158" y="2540"/>
                    <a:pt x="1608998" y="1270"/>
                  </a:cubicBezTo>
                  <a:cubicBezTo>
                    <a:pt x="1601378" y="0"/>
                    <a:pt x="1593758" y="1270"/>
                    <a:pt x="1587408" y="1270"/>
                  </a:cubicBezTo>
                  <a:lnTo>
                    <a:pt x="7565" y="6350"/>
                  </a:lnTo>
                  <a:lnTo>
                    <a:pt x="2540" y="340492"/>
                  </a:lnTo>
                  <a:close/>
                </a:path>
              </a:pathLst>
            </a:custGeom>
            <a:solidFill>
              <a:srgbClr val="FFDA68"/>
            </a:solidFill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C83034FE-DD48-072B-990F-A0F7E611D0C4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68D3307-B858-DEEB-45D0-EE231D6089E9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</p:grpSp>
      <p:grpSp>
        <p:nvGrpSpPr>
          <p:cNvPr id="69" name="Group 19">
            <a:extLst>
              <a:ext uri="{FF2B5EF4-FFF2-40B4-BE49-F238E27FC236}">
                <a16:creationId xmlns:a16="http://schemas.microsoft.com/office/drawing/2014/main" id="{CAE61D0C-181C-DCEB-D458-9306DE65ED6C}"/>
              </a:ext>
            </a:extLst>
          </p:cNvPr>
          <p:cNvGrpSpPr/>
          <p:nvPr/>
        </p:nvGrpSpPr>
        <p:grpSpPr>
          <a:xfrm>
            <a:off x="1446206" y="5146764"/>
            <a:ext cx="2245102" cy="545633"/>
            <a:chOff x="0" y="0"/>
            <a:chExt cx="1709328" cy="415422"/>
          </a:xfrm>
        </p:grpSpPr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606934A0-793A-B53B-9D89-B552C30F7CF3}"/>
                </a:ext>
              </a:extLst>
            </p:cNvPr>
            <p:cNvSpPr/>
            <p:nvPr/>
          </p:nvSpPr>
          <p:spPr>
            <a:xfrm>
              <a:off x="38100" y="44450"/>
              <a:ext cx="1672498" cy="370972"/>
            </a:xfrm>
            <a:custGeom>
              <a:avLst/>
              <a:gdLst/>
              <a:ahLst/>
              <a:cxnLst/>
              <a:rect l="l" t="t" r="r" b="b"/>
              <a:pathLst>
                <a:path w="1672498" h="370972">
                  <a:moveTo>
                    <a:pt x="2540" y="340492"/>
                  </a:moveTo>
                  <a:cubicBezTo>
                    <a:pt x="0" y="349382"/>
                    <a:pt x="5080" y="355732"/>
                    <a:pt x="13769" y="357002"/>
                  </a:cubicBezTo>
                  <a:cubicBezTo>
                    <a:pt x="23694" y="358272"/>
                    <a:pt x="32379" y="358272"/>
                    <a:pt x="42305" y="358272"/>
                  </a:cubicBezTo>
                  <a:cubicBezTo>
                    <a:pt x="82007" y="359542"/>
                    <a:pt x="121709" y="359542"/>
                    <a:pt x="162652" y="360812"/>
                  </a:cubicBezTo>
                  <a:cubicBezTo>
                    <a:pt x="184984" y="362082"/>
                    <a:pt x="207316" y="363352"/>
                    <a:pt x="228408" y="364622"/>
                  </a:cubicBezTo>
                  <a:cubicBezTo>
                    <a:pt x="265629" y="365892"/>
                    <a:pt x="301609" y="365892"/>
                    <a:pt x="338829" y="367162"/>
                  </a:cubicBezTo>
                  <a:cubicBezTo>
                    <a:pt x="353718" y="367162"/>
                    <a:pt x="367365" y="367162"/>
                    <a:pt x="382253" y="365892"/>
                  </a:cubicBezTo>
                  <a:cubicBezTo>
                    <a:pt x="388457" y="365892"/>
                    <a:pt x="395901" y="364622"/>
                    <a:pt x="402104" y="364622"/>
                  </a:cubicBezTo>
                  <a:cubicBezTo>
                    <a:pt x="426918" y="365892"/>
                    <a:pt x="923193" y="357002"/>
                    <a:pt x="948007" y="358272"/>
                  </a:cubicBezTo>
                  <a:cubicBezTo>
                    <a:pt x="982747" y="359542"/>
                    <a:pt x="1078280" y="359542"/>
                    <a:pt x="1113019" y="359542"/>
                  </a:cubicBezTo>
                  <a:cubicBezTo>
                    <a:pt x="1126666" y="359542"/>
                    <a:pt x="1139073" y="358272"/>
                    <a:pt x="1152721" y="358272"/>
                  </a:cubicBezTo>
                  <a:lnTo>
                    <a:pt x="1219718" y="362082"/>
                  </a:lnTo>
                  <a:cubicBezTo>
                    <a:pt x="1268105" y="364622"/>
                    <a:pt x="1315251" y="362082"/>
                    <a:pt x="1363638" y="365892"/>
                  </a:cubicBezTo>
                  <a:cubicBezTo>
                    <a:pt x="1444283" y="370972"/>
                    <a:pt x="1526168" y="364622"/>
                    <a:pt x="1607728" y="369702"/>
                  </a:cubicBezTo>
                  <a:cubicBezTo>
                    <a:pt x="1628048" y="370972"/>
                    <a:pt x="1648368" y="369702"/>
                    <a:pt x="1671228" y="369702"/>
                  </a:cubicBezTo>
                  <a:lnTo>
                    <a:pt x="1671228" y="310012"/>
                  </a:lnTo>
                  <a:cubicBezTo>
                    <a:pt x="1669958" y="275284"/>
                    <a:pt x="1668688" y="264844"/>
                    <a:pt x="1668688" y="253751"/>
                  </a:cubicBezTo>
                  <a:cubicBezTo>
                    <a:pt x="1668688" y="240917"/>
                    <a:pt x="1672498" y="227867"/>
                    <a:pt x="1666148" y="215033"/>
                  </a:cubicBezTo>
                  <a:cubicBezTo>
                    <a:pt x="1658528" y="206550"/>
                    <a:pt x="1647098" y="39284"/>
                    <a:pt x="1647098" y="30801"/>
                  </a:cubicBezTo>
                  <a:cubicBezTo>
                    <a:pt x="1644558" y="24928"/>
                    <a:pt x="1643288" y="18838"/>
                    <a:pt x="1640748" y="12965"/>
                  </a:cubicBezTo>
                  <a:cubicBezTo>
                    <a:pt x="1640748" y="11225"/>
                    <a:pt x="1639478" y="9485"/>
                    <a:pt x="1638208" y="6350"/>
                  </a:cubicBezTo>
                  <a:cubicBezTo>
                    <a:pt x="1628048" y="3810"/>
                    <a:pt x="1619158" y="2540"/>
                    <a:pt x="1608998" y="1270"/>
                  </a:cubicBezTo>
                  <a:cubicBezTo>
                    <a:pt x="1601378" y="0"/>
                    <a:pt x="1593758" y="1270"/>
                    <a:pt x="1587408" y="1270"/>
                  </a:cubicBezTo>
                  <a:lnTo>
                    <a:pt x="7565" y="6350"/>
                  </a:lnTo>
                  <a:lnTo>
                    <a:pt x="2540" y="340492"/>
                  </a:lnTo>
                  <a:close/>
                </a:path>
              </a:pathLst>
            </a:custGeom>
            <a:solidFill>
              <a:srgbClr val="FFDA68"/>
            </a:solidFill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856B0916-47EA-848A-7CCA-B71FB4D8B923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DCCF5CDC-FBE8-B2B4-BFFF-40CC13F56D8E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</p:grpSp>
      <p:grpSp>
        <p:nvGrpSpPr>
          <p:cNvPr id="73" name="Group 23">
            <a:extLst>
              <a:ext uri="{FF2B5EF4-FFF2-40B4-BE49-F238E27FC236}">
                <a16:creationId xmlns:a16="http://schemas.microsoft.com/office/drawing/2014/main" id="{3BB3B5B1-5FB0-E916-3456-3C8445C4A22A}"/>
              </a:ext>
            </a:extLst>
          </p:cNvPr>
          <p:cNvGrpSpPr/>
          <p:nvPr/>
        </p:nvGrpSpPr>
        <p:grpSpPr>
          <a:xfrm>
            <a:off x="8057862" y="5297238"/>
            <a:ext cx="2245102" cy="545633"/>
            <a:chOff x="0" y="0"/>
            <a:chExt cx="1709328" cy="415422"/>
          </a:xfrm>
        </p:grpSpPr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7DC88482-1393-5060-C738-4C2DB8CA14E9}"/>
                </a:ext>
              </a:extLst>
            </p:cNvPr>
            <p:cNvSpPr/>
            <p:nvPr/>
          </p:nvSpPr>
          <p:spPr>
            <a:xfrm>
              <a:off x="38100" y="44450"/>
              <a:ext cx="1672498" cy="370972"/>
            </a:xfrm>
            <a:custGeom>
              <a:avLst/>
              <a:gdLst/>
              <a:ahLst/>
              <a:cxnLst/>
              <a:rect l="l" t="t" r="r" b="b"/>
              <a:pathLst>
                <a:path w="1672498" h="370972">
                  <a:moveTo>
                    <a:pt x="2540" y="340492"/>
                  </a:moveTo>
                  <a:cubicBezTo>
                    <a:pt x="0" y="349382"/>
                    <a:pt x="5080" y="355732"/>
                    <a:pt x="13769" y="357002"/>
                  </a:cubicBezTo>
                  <a:cubicBezTo>
                    <a:pt x="23694" y="358272"/>
                    <a:pt x="32379" y="358272"/>
                    <a:pt x="42305" y="358272"/>
                  </a:cubicBezTo>
                  <a:cubicBezTo>
                    <a:pt x="82007" y="359542"/>
                    <a:pt x="121709" y="359542"/>
                    <a:pt x="162652" y="360812"/>
                  </a:cubicBezTo>
                  <a:cubicBezTo>
                    <a:pt x="184984" y="362082"/>
                    <a:pt x="207316" y="363352"/>
                    <a:pt x="228408" y="364622"/>
                  </a:cubicBezTo>
                  <a:cubicBezTo>
                    <a:pt x="265629" y="365892"/>
                    <a:pt x="301609" y="365892"/>
                    <a:pt x="338829" y="367162"/>
                  </a:cubicBezTo>
                  <a:cubicBezTo>
                    <a:pt x="353718" y="367162"/>
                    <a:pt x="367365" y="367162"/>
                    <a:pt x="382253" y="365892"/>
                  </a:cubicBezTo>
                  <a:cubicBezTo>
                    <a:pt x="388457" y="365892"/>
                    <a:pt x="395901" y="364622"/>
                    <a:pt x="402104" y="364622"/>
                  </a:cubicBezTo>
                  <a:cubicBezTo>
                    <a:pt x="426918" y="365892"/>
                    <a:pt x="923193" y="357002"/>
                    <a:pt x="948007" y="358272"/>
                  </a:cubicBezTo>
                  <a:cubicBezTo>
                    <a:pt x="982747" y="359542"/>
                    <a:pt x="1078280" y="359542"/>
                    <a:pt x="1113019" y="359542"/>
                  </a:cubicBezTo>
                  <a:cubicBezTo>
                    <a:pt x="1126666" y="359542"/>
                    <a:pt x="1139073" y="358272"/>
                    <a:pt x="1152721" y="358272"/>
                  </a:cubicBezTo>
                  <a:lnTo>
                    <a:pt x="1219718" y="362082"/>
                  </a:lnTo>
                  <a:cubicBezTo>
                    <a:pt x="1268105" y="364622"/>
                    <a:pt x="1315251" y="362082"/>
                    <a:pt x="1363638" y="365892"/>
                  </a:cubicBezTo>
                  <a:cubicBezTo>
                    <a:pt x="1444283" y="370972"/>
                    <a:pt x="1526168" y="364622"/>
                    <a:pt x="1607728" y="369702"/>
                  </a:cubicBezTo>
                  <a:cubicBezTo>
                    <a:pt x="1628048" y="370972"/>
                    <a:pt x="1648368" y="369702"/>
                    <a:pt x="1671228" y="369702"/>
                  </a:cubicBezTo>
                  <a:lnTo>
                    <a:pt x="1671228" y="310012"/>
                  </a:lnTo>
                  <a:cubicBezTo>
                    <a:pt x="1669958" y="275284"/>
                    <a:pt x="1668688" y="264844"/>
                    <a:pt x="1668688" y="253751"/>
                  </a:cubicBezTo>
                  <a:cubicBezTo>
                    <a:pt x="1668688" y="240917"/>
                    <a:pt x="1672498" y="227867"/>
                    <a:pt x="1666148" y="215033"/>
                  </a:cubicBezTo>
                  <a:cubicBezTo>
                    <a:pt x="1658528" y="206550"/>
                    <a:pt x="1647098" y="39284"/>
                    <a:pt x="1647098" y="30801"/>
                  </a:cubicBezTo>
                  <a:cubicBezTo>
                    <a:pt x="1644558" y="24928"/>
                    <a:pt x="1643288" y="18838"/>
                    <a:pt x="1640748" y="12965"/>
                  </a:cubicBezTo>
                  <a:cubicBezTo>
                    <a:pt x="1640748" y="11225"/>
                    <a:pt x="1639478" y="9485"/>
                    <a:pt x="1638208" y="6350"/>
                  </a:cubicBezTo>
                  <a:cubicBezTo>
                    <a:pt x="1628048" y="3810"/>
                    <a:pt x="1619158" y="2540"/>
                    <a:pt x="1608998" y="1270"/>
                  </a:cubicBezTo>
                  <a:cubicBezTo>
                    <a:pt x="1601378" y="0"/>
                    <a:pt x="1593758" y="1270"/>
                    <a:pt x="1587408" y="1270"/>
                  </a:cubicBezTo>
                  <a:lnTo>
                    <a:pt x="7565" y="6350"/>
                  </a:lnTo>
                  <a:lnTo>
                    <a:pt x="2540" y="340492"/>
                  </a:lnTo>
                  <a:close/>
                </a:path>
              </a:pathLst>
            </a:custGeom>
            <a:solidFill>
              <a:srgbClr val="FFDA68"/>
            </a:solidFill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CFE5D4CB-28F5-6614-C6CA-FB9B0A59A690}"/>
                </a:ext>
              </a:extLst>
            </p:cNvPr>
            <p:cNvSpPr/>
            <p:nvPr/>
          </p:nvSpPr>
          <p:spPr>
            <a:xfrm>
              <a:off x="11430" y="16510"/>
              <a:ext cx="1648368" cy="360812"/>
            </a:xfrm>
            <a:custGeom>
              <a:avLst/>
              <a:gdLst/>
              <a:ahLst/>
              <a:cxnLst/>
              <a:rect l="l" t="t" r="r" b="b"/>
              <a:pathLst>
                <a:path w="1648368" h="360812">
                  <a:moveTo>
                    <a:pt x="1648368" y="360812"/>
                  </a:moveTo>
                  <a:lnTo>
                    <a:pt x="0" y="353192"/>
                  </a:lnTo>
                  <a:lnTo>
                    <a:pt x="0" y="131825"/>
                  </a:lnTo>
                  <a:lnTo>
                    <a:pt x="7620" y="20320"/>
                  </a:lnTo>
                  <a:lnTo>
                    <a:pt x="819591" y="0"/>
                  </a:lnTo>
                  <a:lnTo>
                    <a:pt x="1626778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234E6F9C-81E0-5BE3-7FD5-D93A74691F28}"/>
                </a:ext>
              </a:extLst>
            </p:cNvPr>
            <p:cNvSpPr/>
            <p:nvPr/>
          </p:nvSpPr>
          <p:spPr>
            <a:xfrm>
              <a:off x="-3810" y="0"/>
              <a:ext cx="1677578" cy="387482"/>
            </a:xfrm>
            <a:custGeom>
              <a:avLst/>
              <a:gdLst/>
              <a:ahLst/>
              <a:cxnLst/>
              <a:rect l="l" t="t" r="r" b="b"/>
              <a:pathLst>
                <a:path w="1677578" h="387482">
                  <a:moveTo>
                    <a:pt x="1643288" y="21590"/>
                  </a:moveTo>
                  <a:cubicBezTo>
                    <a:pt x="1644558" y="34290"/>
                    <a:pt x="1644558" y="44450"/>
                    <a:pt x="1645828" y="52412"/>
                  </a:cubicBezTo>
                  <a:cubicBezTo>
                    <a:pt x="1648368" y="58285"/>
                    <a:pt x="1649638" y="64375"/>
                    <a:pt x="1652178" y="70248"/>
                  </a:cubicBezTo>
                  <a:cubicBezTo>
                    <a:pt x="1652178" y="78731"/>
                    <a:pt x="1664878" y="245998"/>
                    <a:pt x="1671228" y="254481"/>
                  </a:cubicBezTo>
                  <a:cubicBezTo>
                    <a:pt x="1677578" y="267314"/>
                    <a:pt x="1673768" y="280365"/>
                    <a:pt x="1673768" y="293198"/>
                  </a:cubicBezTo>
                  <a:cubicBezTo>
                    <a:pt x="1673768" y="304508"/>
                    <a:pt x="1675038" y="314949"/>
                    <a:pt x="1676308" y="326522"/>
                  </a:cubicBezTo>
                  <a:lnTo>
                    <a:pt x="1676308" y="386212"/>
                  </a:lnTo>
                  <a:cubicBezTo>
                    <a:pt x="1653448" y="386212"/>
                    <a:pt x="1633128" y="387482"/>
                    <a:pt x="1612808" y="386212"/>
                  </a:cubicBezTo>
                  <a:cubicBezTo>
                    <a:pt x="1532098" y="381132"/>
                    <a:pt x="1450213" y="387482"/>
                    <a:pt x="1369568" y="382402"/>
                  </a:cubicBezTo>
                  <a:cubicBezTo>
                    <a:pt x="1321181" y="378592"/>
                    <a:pt x="1274035" y="381132"/>
                    <a:pt x="1225648" y="378592"/>
                  </a:cubicBezTo>
                  <a:lnTo>
                    <a:pt x="1158651" y="374782"/>
                  </a:lnTo>
                  <a:cubicBezTo>
                    <a:pt x="1145003" y="374782"/>
                    <a:pt x="1132596" y="376052"/>
                    <a:pt x="1118949" y="376052"/>
                  </a:cubicBezTo>
                  <a:cubicBezTo>
                    <a:pt x="1084210" y="374782"/>
                    <a:pt x="988676" y="376052"/>
                    <a:pt x="953937" y="374782"/>
                  </a:cubicBezTo>
                  <a:cubicBezTo>
                    <a:pt x="929123" y="373512"/>
                    <a:pt x="432848" y="382402"/>
                    <a:pt x="408034" y="381132"/>
                  </a:cubicBezTo>
                  <a:cubicBezTo>
                    <a:pt x="401831" y="381132"/>
                    <a:pt x="394387" y="382402"/>
                    <a:pt x="388183" y="382402"/>
                  </a:cubicBezTo>
                  <a:cubicBezTo>
                    <a:pt x="373295" y="382402"/>
                    <a:pt x="359648" y="383672"/>
                    <a:pt x="344759" y="383672"/>
                  </a:cubicBezTo>
                  <a:cubicBezTo>
                    <a:pt x="307539" y="383672"/>
                    <a:pt x="271559" y="382402"/>
                    <a:pt x="234338" y="381132"/>
                  </a:cubicBezTo>
                  <a:cubicBezTo>
                    <a:pt x="212006" y="379862"/>
                    <a:pt x="189673" y="378592"/>
                    <a:pt x="168582" y="377322"/>
                  </a:cubicBezTo>
                  <a:cubicBezTo>
                    <a:pt x="128880" y="376052"/>
                    <a:pt x="89177" y="374782"/>
                    <a:pt x="48235" y="374782"/>
                  </a:cubicBezTo>
                  <a:cubicBezTo>
                    <a:pt x="38100" y="374782"/>
                    <a:pt x="29210" y="374782"/>
                    <a:pt x="19050" y="373512"/>
                  </a:cubicBezTo>
                  <a:cubicBezTo>
                    <a:pt x="10160" y="372242"/>
                    <a:pt x="5080" y="365892"/>
                    <a:pt x="7620" y="357002"/>
                  </a:cubicBezTo>
                  <a:cubicBezTo>
                    <a:pt x="16510" y="325825"/>
                    <a:pt x="12700" y="320387"/>
                    <a:pt x="11430" y="314731"/>
                  </a:cubicBezTo>
                  <a:cubicBezTo>
                    <a:pt x="10160" y="303203"/>
                    <a:pt x="6350" y="291893"/>
                    <a:pt x="7620" y="280365"/>
                  </a:cubicBezTo>
                  <a:cubicBezTo>
                    <a:pt x="5080" y="266009"/>
                    <a:pt x="0" y="88302"/>
                    <a:pt x="7620" y="73728"/>
                  </a:cubicBezTo>
                  <a:cubicBezTo>
                    <a:pt x="8890" y="70901"/>
                    <a:pt x="7620" y="67856"/>
                    <a:pt x="8890" y="65028"/>
                  </a:cubicBezTo>
                  <a:cubicBezTo>
                    <a:pt x="10160" y="60460"/>
                    <a:pt x="12700" y="5545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160" y="30480"/>
                    <a:pt x="78011" y="29210"/>
                  </a:cubicBezTo>
                  <a:cubicBezTo>
                    <a:pt x="111510" y="25400"/>
                    <a:pt x="145008" y="22860"/>
                    <a:pt x="179748" y="20320"/>
                  </a:cubicBezTo>
                  <a:cubicBezTo>
                    <a:pt x="203321" y="17780"/>
                    <a:pt x="226894" y="16510"/>
                    <a:pt x="249226" y="13970"/>
                  </a:cubicBezTo>
                  <a:cubicBezTo>
                    <a:pt x="271559" y="11430"/>
                    <a:pt x="295132" y="8890"/>
                    <a:pt x="317464" y="8890"/>
                  </a:cubicBezTo>
                  <a:cubicBezTo>
                    <a:pt x="342278" y="7620"/>
                    <a:pt x="367092" y="10160"/>
                    <a:pt x="391905" y="8890"/>
                  </a:cubicBezTo>
                  <a:cubicBezTo>
                    <a:pt x="422923" y="8890"/>
                    <a:pt x="984954" y="6350"/>
                    <a:pt x="1015972" y="5080"/>
                  </a:cubicBezTo>
                  <a:cubicBezTo>
                    <a:pt x="1045748" y="3810"/>
                    <a:pt x="1075525" y="2540"/>
                    <a:pt x="1106542" y="2540"/>
                  </a:cubicBezTo>
                  <a:cubicBezTo>
                    <a:pt x="1157410" y="1270"/>
                    <a:pt x="1207038" y="0"/>
                    <a:pt x="1257906" y="0"/>
                  </a:cubicBezTo>
                  <a:cubicBezTo>
                    <a:pt x="1278998" y="0"/>
                    <a:pt x="1301330" y="2540"/>
                    <a:pt x="1322422" y="2540"/>
                  </a:cubicBezTo>
                  <a:cubicBezTo>
                    <a:pt x="1380734" y="3810"/>
                    <a:pt x="1440287" y="5080"/>
                    <a:pt x="1498599" y="7620"/>
                  </a:cubicBezTo>
                  <a:cubicBezTo>
                    <a:pt x="1529617" y="8890"/>
                    <a:pt x="1560634" y="12700"/>
                    <a:pt x="1591651" y="16510"/>
                  </a:cubicBezTo>
                  <a:lnTo>
                    <a:pt x="1612808" y="16510"/>
                  </a:lnTo>
                  <a:cubicBezTo>
                    <a:pt x="1624238" y="17780"/>
                    <a:pt x="1633128" y="20320"/>
                    <a:pt x="1643288" y="21590"/>
                  </a:cubicBezTo>
                  <a:close/>
                  <a:moveTo>
                    <a:pt x="1653448" y="369702"/>
                  </a:moveTo>
                  <a:cubicBezTo>
                    <a:pt x="1654718" y="353192"/>
                    <a:pt x="1655988" y="340492"/>
                    <a:pt x="1655988" y="327792"/>
                  </a:cubicBezTo>
                  <a:cubicBezTo>
                    <a:pt x="1654718" y="313861"/>
                    <a:pt x="1653448" y="302333"/>
                    <a:pt x="1653448" y="289935"/>
                  </a:cubicBezTo>
                  <a:cubicBezTo>
                    <a:pt x="1653448" y="284280"/>
                    <a:pt x="1655988" y="278625"/>
                    <a:pt x="1654718" y="272969"/>
                  </a:cubicBezTo>
                  <a:cubicBezTo>
                    <a:pt x="1654718" y="267749"/>
                    <a:pt x="1653448" y="262311"/>
                    <a:pt x="1652178" y="257091"/>
                  </a:cubicBezTo>
                  <a:cubicBezTo>
                    <a:pt x="1647098" y="249043"/>
                    <a:pt x="1635668" y="82429"/>
                    <a:pt x="1635668" y="74381"/>
                  </a:cubicBezTo>
                  <a:cubicBezTo>
                    <a:pt x="1633128" y="67638"/>
                    <a:pt x="1630588" y="60678"/>
                    <a:pt x="1628048" y="53935"/>
                  </a:cubicBezTo>
                  <a:cubicBezTo>
                    <a:pt x="1626778" y="44450"/>
                    <a:pt x="1625508" y="43180"/>
                    <a:pt x="1609021" y="41910"/>
                  </a:cubicBezTo>
                  <a:cubicBezTo>
                    <a:pt x="1605299" y="41910"/>
                    <a:pt x="1602817" y="41910"/>
                    <a:pt x="1599095" y="40640"/>
                  </a:cubicBezTo>
                  <a:cubicBezTo>
                    <a:pt x="1568078" y="36830"/>
                    <a:pt x="1535820" y="31750"/>
                    <a:pt x="1504803" y="30480"/>
                  </a:cubicBezTo>
                  <a:cubicBezTo>
                    <a:pt x="1429121" y="26670"/>
                    <a:pt x="1352198" y="25400"/>
                    <a:pt x="1276516" y="22860"/>
                  </a:cubicBezTo>
                  <a:lnTo>
                    <a:pt x="1187187" y="22860"/>
                  </a:lnTo>
                  <a:cubicBezTo>
                    <a:pt x="1147485" y="22860"/>
                    <a:pt x="1107783" y="22860"/>
                    <a:pt x="1069321" y="24130"/>
                  </a:cubicBezTo>
                  <a:cubicBezTo>
                    <a:pt x="1035823" y="25400"/>
                    <a:pt x="471309" y="29210"/>
                    <a:pt x="437811" y="29210"/>
                  </a:cubicBezTo>
                  <a:cubicBezTo>
                    <a:pt x="383221" y="29210"/>
                    <a:pt x="328630" y="26670"/>
                    <a:pt x="274040" y="33020"/>
                  </a:cubicBezTo>
                  <a:cubicBezTo>
                    <a:pt x="245504" y="36830"/>
                    <a:pt x="218209" y="36830"/>
                    <a:pt x="190914" y="38100"/>
                  </a:cubicBezTo>
                  <a:cubicBezTo>
                    <a:pt x="143768" y="41910"/>
                    <a:pt x="96622" y="45720"/>
                    <a:pt x="49475" y="50800"/>
                  </a:cubicBezTo>
                  <a:cubicBezTo>
                    <a:pt x="36830" y="50800"/>
                    <a:pt x="34290" y="52195"/>
                    <a:pt x="33020" y="54805"/>
                  </a:cubicBezTo>
                  <a:cubicBezTo>
                    <a:pt x="31750" y="58720"/>
                    <a:pt x="31750" y="62635"/>
                    <a:pt x="30480" y="66550"/>
                  </a:cubicBezTo>
                  <a:cubicBezTo>
                    <a:pt x="29210" y="73076"/>
                    <a:pt x="26670" y="79384"/>
                    <a:pt x="25400" y="85909"/>
                  </a:cubicBezTo>
                  <a:cubicBezTo>
                    <a:pt x="20320" y="92869"/>
                    <a:pt x="26670" y="262964"/>
                    <a:pt x="29210" y="269924"/>
                  </a:cubicBezTo>
                  <a:cubicBezTo>
                    <a:pt x="29210" y="277319"/>
                    <a:pt x="29210" y="284932"/>
                    <a:pt x="30480" y="292328"/>
                  </a:cubicBezTo>
                  <a:cubicBezTo>
                    <a:pt x="30480" y="297766"/>
                    <a:pt x="33020" y="303203"/>
                    <a:pt x="33020" y="308641"/>
                  </a:cubicBezTo>
                  <a:cubicBezTo>
                    <a:pt x="33020" y="314514"/>
                    <a:pt x="33020" y="320387"/>
                    <a:pt x="31750" y="327792"/>
                  </a:cubicBezTo>
                  <a:lnTo>
                    <a:pt x="31750" y="337952"/>
                  </a:lnTo>
                  <a:cubicBezTo>
                    <a:pt x="31750" y="348112"/>
                    <a:pt x="35560" y="351922"/>
                    <a:pt x="44450" y="351922"/>
                  </a:cubicBezTo>
                  <a:cubicBezTo>
                    <a:pt x="60642" y="351922"/>
                    <a:pt x="78011" y="353192"/>
                    <a:pt x="94140" y="353192"/>
                  </a:cubicBezTo>
                  <a:cubicBezTo>
                    <a:pt x="117713" y="353192"/>
                    <a:pt x="142527" y="350652"/>
                    <a:pt x="166100" y="353192"/>
                  </a:cubicBezTo>
                  <a:cubicBezTo>
                    <a:pt x="204562" y="357002"/>
                    <a:pt x="243023" y="359542"/>
                    <a:pt x="281484" y="358272"/>
                  </a:cubicBezTo>
                  <a:cubicBezTo>
                    <a:pt x="306298" y="357002"/>
                    <a:pt x="329871" y="359542"/>
                    <a:pt x="354685" y="359542"/>
                  </a:cubicBezTo>
                  <a:cubicBezTo>
                    <a:pt x="390665" y="359542"/>
                    <a:pt x="426645" y="358272"/>
                    <a:pt x="462625" y="359542"/>
                  </a:cubicBezTo>
                  <a:cubicBezTo>
                    <a:pt x="515974" y="360812"/>
                    <a:pt x="1101579" y="350652"/>
                    <a:pt x="1156170" y="353192"/>
                  </a:cubicBezTo>
                  <a:cubicBezTo>
                    <a:pt x="1179743" y="354462"/>
                    <a:pt x="1203316" y="355733"/>
                    <a:pt x="1225648" y="355733"/>
                  </a:cubicBezTo>
                  <a:cubicBezTo>
                    <a:pt x="1266591" y="358272"/>
                    <a:pt x="1306293" y="354462"/>
                    <a:pt x="1347236" y="358272"/>
                  </a:cubicBezTo>
                  <a:cubicBezTo>
                    <a:pt x="1380734" y="360812"/>
                    <a:pt x="1414233" y="360812"/>
                    <a:pt x="1447731" y="363352"/>
                  </a:cubicBezTo>
                  <a:cubicBezTo>
                    <a:pt x="1497359" y="367162"/>
                    <a:pt x="1546986" y="369702"/>
                    <a:pt x="1596614" y="370972"/>
                  </a:cubicBezTo>
                  <a:cubicBezTo>
                    <a:pt x="1615348" y="370972"/>
                    <a:pt x="1633128" y="369702"/>
                    <a:pt x="1653448" y="369702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</p:grpSp>
      <p:grpSp>
        <p:nvGrpSpPr>
          <p:cNvPr id="77" name="Group 27">
            <a:extLst>
              <a:ext uri="{FF2B5EF4-FFF2-40B4-BE49-F238E27FC236}">
                <a16:creationId xmlns:a16="http://schemas.microsoft.com/office/drawing/2014/main" id="{CEE77900-C8F5-50F6-06FF-231BC7A1975F}"/>
              </a:ext>
            </a:extLst>
          </p:cNvPr>
          <p:cNvGrpSpPr/>
          <p:nvPr/>
        </p:nvGrpSpPr>
        <p:grpSpPr>
          <a:xfrm>
            <a:off x="4594957" y="5525625"/>
            <a:ext cx="2523030" cy="772840"/>
            <a:chOff x="0" y="0"/>
            <a:chExt cx="1997799" cy="611955"/>
          </a:xfrm>
        </p:grpSpPr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D2E2BB70-2A62-5610-9B2A-28D0B3D40E1D}"/>
                </a:ext>
              </a:extLst>
            </p:cNvPr>
            <p:cNvSpPr/>
            <p:nvPr/>
          </p:nvSpPr>
          <p:spPr>
            <a:xfrm>
              <a:off x="38100" y="44450"/>
              <a:ext cx="1960969" cy="567505"/>
            </a:xfrm>
            <a:custGeom>
              <a:avLst/>
              <a:gdLst/>
              <a:ahLst/>
              <a:cxnLst/>
              <a:rect l="l" t="t" r="r" b="b"/>
              <a:pathLst>
                <a:path w="1960969" h="567505">
                  <a:moveTo>
                    <a:pt x="2540" y="537025"/>
                  </a:moveTo>
                  <a:cubicBezTo>
                    <a:pt x="0" y="545915"/>
                    <a:pt x="5080" y="552265"/>
                    <a:pt x="15340" y="553535"/>
                  </a:cubicBezTo>
                  <a:cubicBezTo>
                    <a:pt x="27098" y="554805"/>
                    <a:pt x="37386" y="554805"/>
                    <a:pt x="49143" y="554805"/>
                  </a:cubicBezTo>
                  <a:cubicBezTo>
                    <a:pt x="96174" y="556075"/>
                    <a:pt x="143204" y="556075"/>
                    <a:pt x="191704" y="557345"/>
                  </a:cubicBezTo>
                  <a:cubicBezTo>
                    <a:pt x="218159" y="558615"/>
                    <a:pt x="244613" y="559885"/>
                    <a:pt x="269598" y="561155"/>
                  </a:cubicBezTo>
                  <a:cubicBezTo>
                    <a:pt x="313689" y="562425"/>
                    <a:pt x="356311" y="562425"/>
                    <a:pt x="400402" y="563695"/>
                  </a:cubicBezTo>
                  <a:cubicBezTo>
                    <a:pt x="418038" y="563695"/>
                    <a:pt x="434205" y="563695"/>
                    <a:pt x="451841" y="562425"/>
                  </a:cubicBezTo>
                  <a:cubicBezTo>
                    <a:pt x="459190" y="562425"/>
                    <a:pt x="468008" y="561155"/>
                    <a:pt x="475356" y="561155"/>
                  </a:cubicBezTo>
                  <a:cubicBezTo>
                    <a:pt x="504750" y="562425"/>
                    <a:pt x="1092631" y="553535"/>
                    <a:pt x="1122025" y="554805"/>
                  </a:cubicBezTo>
                  <a:cubicBezTo>
                    <a:pt x="1163176" y="556075"/>
                    <a:pt x="1276343" y="556075"/>
                    <a:pt x="1317495" y="556075"/>
                  </a:cubicBezTo>
                  <a:cubicBezTo>
                    <a:pt x="1333662" y="556075"/>
                    <a:pt x="1348359" y="554805"/>
                    <a:pt x="1364525" y="554805"/>
                  </a:cubicBezTo>
                  <a:lnTo>
                    <a:pt x="1443889" y="558615"/>
                  </a:lnTo>
                  <a:cubicBezTo>
                    <a:pt x="1501207" y="561155"/>
                    <a:pt x="1557056" y="558615"/>
                    <a:pt x="1614374" y="562425"/>
                  </a:cubicBezTo>
                  <a:cubicBezTo>
                    <a:pt x="1709905" y="567505"/>
                    <a:pt x="1806905" y="561155"/>
                    <a:pt x="1896199" y="566235"/>
                  </a:cubicBezTo>
                  <a:cubicBezTo>
                    <a:pt x="1916519" y="567505"/>
                    <a:pt x="1936839" y="566235"/>
                    <a:pt x="1959699" y="566235"/>
                  </a:cubicBezTo>
                  <a:lnTo>
                    <a:pt x="1959699" y="506545"/>
                  </a:lnTo>
                  <a:cubicBezTo>
                    <a:pt x="1958429" y="467363"/>
                    <a:pt x="1957159" y="449433"/>
                    <a:pt x="1957159" y="430383"/>
                  </a:cubicBezTo>
                  <a:cubicBezTo>
                    <a:pt x="1957159" y="408345"/>
                    <a:pt x="1960969" y="385932"/>
                    <a:pt x="1954619" y="363894"/>
                  </a:cubicBezTo>
                  <a:cubicBezTo>
                    <a:pt x="1946999" y="349326"/>
                    <a:pt x="1935569" y="62077"/>
                    <a:pt x="1935569" y="47509"/>
                  </a:cubicBezTo>
                  <a:cubicBezTo>
                    <a:pt x="1933029" y="37424"/>
                    <a:pt x="1931759" y="26965"/>
                    <a:pt x="1929219" y="16879"/>
                  </a:cubicBezTo>
                  <a:cubicBezTo>
                    <a:pt x="1929219" y="13891"/>
                    <a:pt x="1927949" y="10903"/>
                    <a:pt x="1926679" y="6350"/>
                  </a:cubicBezTo>
                  <a:cubicBezTo>
                    <a:pt x="1916519" y="3810"/>
                    <a:pt x="1907629" y="2540"/>
                    <a:pt x="1897469" y="1270"/>
                  </a:cubicBezTo>
                  <a:cubicBezTo>
                    <a:pt x="1889849" y="0"/>
                    <a:pt x="1882229" y="1270"/>
                    <a:pt x="1875879" y="1270"/>
                  </a:cubicBezTo>
                  <a:lnTo>
                    <a:pt x="7992" y="6350"/>
                  </a:lnTo>
                  <a:lnTo>
                    <a:pt x="2540" y="537025"/>
                  </a:lnTo>
                  <a:close/>
                </a:path>
              </a:pathLst>
            </a:custGeom>
            <a:solidFill>
              <a:srgbClr val="FFDA68"/>
            </a:solidFill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937FE20D-675E-76AF-BF10-07677DD210CD}"/>
                </a:ext>
              </a:extLst>
            </p:cNvPr>
            <p:cNvSpPr/>
            <p:nvPr/>
          </p:nvSpPr>
          <p:spPr>
            <a:xfrm>
              <a:off x="11430" y="16510"/>
              <a:ext cx="1936839" cy="557345"/>
            </a:xfrm>
            <a:custGeom>
              <a:avLst/>
              <a:gdLst/>
              <a:ahLst/>
              <a:cxnLst/>
              <a:rect l="l" t="t" r="r" b="b"/>
              <a:pathLst>
                <a:path w="1936839" h="557345">
                  <a:moveTo>
                    <a:pt x="1936839" y="557345"/>
                  </a:moveTo>
                  <a:lnTo>
                    <a:pt x="0" y="549725"/>
                  </a:lnTo>
                  <a:lnTo>
                    <a:pt x="0" y="200957"/>
                  </a:lnTo>
                  <a:lnTo>
                    <a:pt x="7620" y="20320"/>
                  </a:lnTo>
                  <a:lnTo>
                    <a:pt x="964982" y="0"/>
                  </a:lnTo>
                  <a:lnTo>
                    <a:pt x="1915249" y="889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9D2A8A70-0024-0E12-F815-4A182826EECE}"/>
                </a:ext>
              </a:extLst>
            </p:cNvPr>
            <p:cNvSpPr/>
            <p:nvPr/>
          </p:nvSpPr>
          <p:spPr>
            <a:xfrm>
              <a:off x="-3810" y="0"/>
              <a:ext cx="1966049" cy="584015"/>
            </a:xfrm>
            <a:custGeom>
              <a:avLst/>
              <a:gdLst/>
              <a:ahLst/>
              <a:cxnLst/>
              <a:rect l="l" t="t" r="r" b="b"/>
              <a:pathLst>
                <a:path w="1966049" h="584015">
                  <a:moveTo>
                    <a:pt x="1931759" y="21590"/>
                  </a:moveTo>
                  <a:cubicBezTo>
                    <a:pt x="1933029" y="34290"/>
                    <a:pt x="1933029" y="44450"/>
                    <a:pt x="1934299" y="52738"/>
                  </a:cubicBezTo>
                  <a:cubicBezTo>
                    <a:pt x="1936839" y="62823"/>
                    <a:pt x="1938109" y="73282"/>
                    <a:pt x="1940649" y="83368"/>
                  </a:cubicBezTo>
                  <a:cubicBezTo>
                    <a:pt x="1940649" y="97936"/>
                    <a:pt x="1953349" y="385185"/>
                    <a:pt x="1959699" y="399752"/>
                  </a:cubicBezTo>
                  <a:cubicBezTo>
                    <a:pt x="1966049" y="421791"/>
                    <a:pt x="1962239" y="444203"/>
                    <a:pt x="1962239" y="466242"/>
                  </a:cubicBezTo>
                  <a:cubicBezTo>
                    <a:pt x="1962239" y="485666"/>
                    <a:pt x="1963509" y="503595"/>
                    <a:pt x="1964779" y="523055"/>
                  </a:cubicBezTo>
                  <a:lnTo>
                    <a:pt x="1964779" y="582745"/>
                  </a:lnTo>
                  <a:cubicBezTo>
                    <a:pt x="1941919" y="582745"/>
                    <a:pt x="1921599" y="584015"/>
                    <a:pt x="1901279" y="582745"/>
                  </a:cubicBezTo>
                  <a:cubicBezTo>
                    <a:pt x="1806194" y="577665"/>
                    <a:pt x="1709194" y="584015"/>
                    <a:pt x="1613663" y="578935"/>
                  </a:cubicBezTo>
                  <a:cubicBezTo>
                    <a:pt x="1556345" y="575125"/>
                    <a:pt x="1500496" y="577665"/>
                    <a:pt x="1443178" y="575125"/>
                  </a:cubicBezTo>
                  <a:lnTo>
                    <a:pt x="1363814" y="571315"/>
                  </a:lnTo>
                  <a:cubicBezTo>
                    <a:pt x="1347647" y="571315"/>
                    <a:pt x="1332950" y="572585"/>
                    <a:pt x="1316783" y="572585"/>
                  </a:cubicBezTo>
                  <a:cubicBezTo>
                    <a:pt x="1275632" y="571315"/>
                    <a:pt x="1162465" y="572585"/>
                    <a:pt x="1121313" y="571315"/>
                  </a:cubicBezTo>
                  <a:cubicBezTo>
                    <a:pt x="1091919" y="570045"/>
                    <a:pt x="504039" y="578935"/>
                    <a:pt x="474645" y="577665"/>
                  </a:cubicBezTo>
                  <a:cubicBezTo>
                    <a:pt x="467296" y="577665"/>
                    <a:pt x="458478" y="578935"/>
                    <a:pt x="451130" y="578935"/>
                  </a:cubicBezTo>
                  <a:cubicBezTo>
                    <a:pt x="433493" y="578935"/>
                    <a:pt x="417327" y="580205"/>
                    <a:pt x="399690" y="580205"/>
                  </a:cubicBezTo>
                  <a:cubicBezTo>
                    <a:pt x="355599" y="580205"/>
                    <a:pt x="312978" y="578935"/>
                    <a:pt x="268887" y="577665"/>
                  </a:cubicBezTo>
                  <a:cubicBezTo>
                    <a:pt x="242432" y="576395"/>
                    <a:pt x="215978" y="575125"/>
                    <a:pt x="190993" y="573855"/>
                  </a:cubicBezTo>
                  <a:cubicBezTo>
                    <a:pt x="143962" y="572585"/>
                    <a:pt x="96932" y="571315"/>
                    <a:pt x="48432" y="571315"/>
                  </a:cubicBezTo>
                  <a:cubicBezTo>
                    <a:pt x="38100" y="571315"/>
                    <a:pt x="29210" y="571315"/>
                    <a:pt x="19050" y="570045"/>
                  </a:cubicBezTo>
                  <a:cubicBezTo>
                    <a:pt x="10160" y="568775"/>
                    <a:pt x="5080" y="562425"/>
                    <a:pt x="7620" y="553535"/>
                  </a:cubicBezTo>
                  <a:cubicBezTo>
                    <a:pt x="16510" y="522272"/>
                    <a:pt x="12700" y="512934"/>
                    <a:pt x="11430" y="503222"/>
                  </a:cubicBezTo>
                  <a:cubicBezTo>
                    <a:pt x="10160" y="483424"/>
                    <a:pt x="6350" y="464001"/>
                    <a:pt x="7620" y="444203"/>
                  </a:cubicBezTo>
                  <a:cubicBezTo>
                    <a:pt x="5080" y="419550"/>
                    <a:pt x="0" y="114371"/>
                    <a:pt x="7620" y="89344"/>
                  </a:cubicBezTo>
                  <a:cubicBezTo>
                    <a:pt x="8890" y="84489"/>
                    <a:pt x="7620" y="79259"/>
                    <a:pt x="8890" y="74403"/>
                  </a:cubicBezTo>
                  <a:cubicBezTo>
                    <a:pt x="10160" y="66559"/>
                    <a:pt x="12700" y="57968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189" y="30480"/>
                    <a:pt x="83705" y="29210"/>
                  </a:cubicBezTo>
                  <a:cubicBezTo>
                    <a:pt x="123387" y="25400"/>
                    <a:pt x="163068" y="22860"/>
                    <a:pt x="204220" y="20320"/>
                  </a:cubicBezTo>
                  <a:cubicBezTo>
                    <a:pt x="232144" y="17780"/>
                    <a:pt x="260069" y="16510"/>
                    <a:pt x="286523" y="13970"/>
                  </a:cubicBezTo>
                  <a:cubicBezTo>
                    <a:pt x="312978" y="11430"/>
                    <a:pt x="340902" y="8890"/>
                    <a:pt x="367357" y="8890"/>
                  </a:cubicBezTo>
                  <a:cubicBezTo>
                    <a:pt x="396751" y="7620"/>
                    <a:pt x="426145" y="10160"/>
                    <a:pt x="455539" y="8890"/>
                  </a:cubicBezTo>
                  <a:cubicBezTo>
                    <a:pt x="492281" y="8890"/>
                    <a:pt x="1158056" y="6350"/>
                    <a:pt x="1194798" y="5080"/>
                  </a:cubicBezTo>
                  <a:cubicBezTo>
                    <a:pt x="1230071" y="3810"/>
                    <a:pt x="1265344" y="2540"/>
                    <a:pt x="1302086" y="2540"/>
                  </a:cubicBezTo>
                  <a:cubicBezTo>
                    <a:pt x="1362344" y="1270"/>
                    <a:pt x="1421132" y="0"/>
                    <a:pt x="1481390" y="0"/>
                  </a:cubicBezTo>
                  <a:cubicBezTo>
                    <a:pt x="1506375" y="0"/>
                    <a:pt x="1532829" y="2540"/>
                    <a:pt x="1557814" y="2540"/>
                  </a:cubicBezTo>
                  <a:cubicBezTo>
                    <a:pt x="1626890" y="3810"/>
                    <a:pt x="1697436" y="5080"/>
                    <a:pt x="1766512" y="7620"/>
                  </a:cubicBezTo>
                  <a:cubicBezTo>
                    <a:pt x="1803254" y="8890"/>
                    <a:pt x="1839997" y="12700"/>
                    <a:pt x="1876739" y="16510"/>
                  </a:cubicBezTo>
                  <a:lnTo>
                    <a:pt x="1901279" y="16510"/>
                  </a:lnTo>
                  <a:cubicBezTo>
                    <a:pt x="1912709" y="17780"/>
                    <a:pt x="1921599" y="20320"/>
                    <a:pt x="1931759" y="21590"/>
                  </a:cubicBezTo>
                  <a:close/>
                  <a:moveTo>
                    <a:pt x="1941919" y="566235"/>
                  </a:moveTo>
                  <a:cubicBezTo>
                    <a:pt x="1943189" y="549725"/>
                    <a:pt x="1944459" y="537025"/>
                    <a:pt x="1944459" y="524325"/>
                  </a:cubicBezTo>
                  <a:cubicBezTo>
                    <a:pt x="1943189" y="501728"/>
                    <a:pt x="1941919" y="481930"/>
                    <a:pt x="1941919" y="460639"/>
                  </a:cubicBezTo>
                  <a:cubicBezTo>
                    <a:pt x="1941919" y="450927"/>
                    <a:pt x="1944459" y="441215"/>
                    <a:pt x="1943189" y="431503"/>
                  </a:cubicBezTo>
                  <a:cubicBezTo>
                    <a:pt x="1943189" y="422538"/>
                    <a:pt x="1941919" y="413200"/>
                    <a:pt x="1940649" y="404235"/>
                  </a:cubicBezTo>
                  <a:cubicBezTo>
                    <a:pt x="1935569" y="390414"/>
                    <a:pt x="1924139" y="104286"/>
                    <a:pt x="1924139" y="90465"/>
                  </a:cubicBezTo>
                  <a:cubicBezTo>
                    <a:pt x="1921599" y="78886"/>
                    <a:pt x="1919059" y="66932"/>
                    <a:pt x="1916519" y="55353"/>
                  </a:cubicBezTo>
                  <a:cubicBezTo>
                    <a:pt x="1915249" y="44450"/>
                    <a:pt x="1913979" y="43180"/>
                    <a:pt x="1897315" y="41910"/>
                  </a:cubicBezTo>
                  <a:cubicBezTo>
                    <a:pt x="1892906" y="41910"/>
                    <a:pt x="1889967" y="41910"/>
                    <a:pt x="1885558" y="40640"/>
                  </a:cubicBezTo>
                  <a:cubicBezTo>
                    <a:pt x="1848815" y="36830"/>
                    <a:pt x="1810603" y="31750"/>
                    <a:pt x="1773860" y="30480"/>
                  </a:cubicBezTo>
                  <a:cubicBezTo>
                    <a:pt x="1684209" y="26670"/>
                    <a:pt x="1593087" y="25400"/>
                    <a:pt x="1503435" y="22860"/>
                  </a:cubicBezTo>
                  <a:lnTo>
                    <a:pt x="1397617" y="22860"/>
                  </a:lnTo>
                  <a:cubicBezTo>
                    <a:pt x="1350587" y="22860"/>
                    <a:pt x="1303556" y="22860"/>
                    <a:pt x="1257995" y="24130"/>
                  </a:cubicBezTo>
                  <a:cubicBezTo>
                    <a:pt x="1218313" y="25400"/>
                    <a:pt x="549600" y="29210"/>
                    <a:pt x="509918" y="29210"/>
                  </a:cubicBezTo>
                  <a:cubicBezTo>
                    <a:pt x="445251" y="29210"/>
                    <a:pt x="380584" y="26670"/>
                    <a:pt x="315917" y="33020"/>
                  </a:cubicBezTo>
                  <a:cubicBezTo>
                    <a:pt x="282114" y="36830"/>
                    <a:pt x="249781" y="36830"/>
                    <a:pt x="217447" y="38100"/>
                  </a:cubicBezTo>
                  <a:cubicBezTo>
                    <a:pt x="161599" y="41910"/>
                    <a:pt x="105750" y="45720"/>
                    <a:pt x="49902" y="50800"/>
                  </a:cubicBezTo>
                  <a:cubicBezTo>
                    <a:pt x="36830" y="50800"/>
                    <a:pt x="34290" y="52364"/>
                    <a:pt x="33020" y="56847"/>
                  </a:cubicBezTo>
                  <a:cubicBezTo>
                    <a:pt x="31750" y="63571"/>
                    <a:pt x="31750" y="70294"/>
                    <a:pt x="30480" y="77018"/>
                  </a:cubicBezTo>
                  <a:cubicBezTo>
                    <a:pt x="29210" y="88224"/>
                    <a:pt x="26670" y="99056"/>
                    <a:pt x="25400" y="110262"/>
                  </a:cubicBezTo>
                  <a:cubicBezTo>
                    <a:pt x="20320" y="122216"/>
                    <a:pt x="26670" y="414320"/>
                    <a:pt x="29210" y="426273"/>
                  </a:cubicBezTo>
                  <a:cubicBezTo>
                    <a:pt x="29210" y="438974"/>
                    <a:pt x="29210" y="452047"/>
                    <a:pt x="30480" y="464748"/>
                  </a:cubicBezTo>
                  <a:cubicBezTo>
                    <a:pt x="30480" y="474086"/>
                    <a:pt x="33020" y="483424"/>
                    <a:pt x="33020" y="492763"/>
                  </a:cubicBezTo>
                  <a:cubicBezTo>
                    <a:pt x="33020" y="502848"/>
                    <a:pt x="33020" y="512934"/>
                    <a:pt x="31750" y="524325"/>
                  </a:cubicBezTo>
                  <a:lnTo>
                    <a:pt x="31750" y="534485"/>
                  </a:lnTo>
                  <a:cubicBezTo>
                    <a:pt x="31750" y="544645"/>
                    <a:pt x="35560" y="548455"/>
                    <a:pt x="44450" y="548455"/>
                  </a:cubicBezTo>
                  <a:cubicBezTo>
                    <a:pt x="63129" y="548455"/>
                    <a:pt x="83705" y="549725"/>
                    <a:pt x="102811" y="549725"/>
                  </a:cubicBezTo>
                  <a:cubicBezTo>
                    <a:pt x="130735" y="549725"/>
                    <a:pt x="160129" y="547185"/>
                    <a:pt x="188053" y="549725"/>
                  </a:cubicBezTo>
                  <a:cubicBezTo>
                    <a:pt x="233614" y="553535"/>
                    <a:pt x="279175" y="556075"/>
                    <a:pt x="324736" y="554805"/>
                  </a:cubicBezTo>
                  <a:cubicBezTo>
                    <a:pt x="354130" y="553535"/>
                    <a:pt x="382054" y="556075"/>
                    <a:pt x="411448" y="556075"/>
                  </a:cubicBezTo>
                  <a:cubicBezTo>
                    <a:pt x="454069" y="556075"/>
                    <a:pt x="496691" y="554805"/>
                    <a:pt x="539312" y="556075"/>
                  </a:cubicBezTo>
                  <a:cubicBezTo>
                    <a:pt x="602509" y="557345"/>
                    <a:pt x="1296208" y="547185"/>
                    <a:pt x="1360875" y="549725"/>
                  </a:cubicBezTo>
                  <a:cubicBezTo>
                    <a:pt x="1388799" y="550995"/>
                    <a:pt x="1416723" y="552265"/>
                    <a:pt x="1443178" y="552265"/>
                  </a:cubicBezTo>
                  <a:cubicBezTo>
                    <a:pt x="1491678" y="554805"/>
                    <a:pt x="1538708" y="550995"/>
                    <a:pt x="1587209" y="554805"/>
                  </a:cubicBezTo>
                  <a:cubicBezTo>
                    <a:pt x="1626890" y="557345"/>
                    <a:pt x="1666572" y="557345"/>
                    <a:pt x="1706254" y="559885"/>
                  </a:cubicBezTo>
                  <a:cubicBezTo>
                    <a:pt x="1765042" y="563695"/>
                    <a:pt x="1823830" y="566235"/>
                    <a:pt x="1882618" y="567505"/>
                  </a:cubicBezTo>
                  <a:cubicBezTo>
                    <a:pt x="1903819" y="567505"/>
                    <a:pt x="1921599" y="566235"/>
                    <a:pt x="1941919" y="566235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</p:grpSp>
      <p:pic>
        <p:nvPicPr>
          <p:cNvPr id="81" name="Picture 31">
            <a:extLst>
              <a:ext uri="{FF2B5EF4-FFF2-40B4-BE49-F238E27FC236}">
                <a16:creationId xmlns:a16="http://schemas.microsoft.com/office/drawing/2014/main" id="{0CC81EEE-154C-B32B-EEBB-9A9082B329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0800000">
            <a:off x="5128567" y="886879"/>
            <a:ext cx="1821946" cy="1938240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82" name="Freeform 32">
            <a:extLst>
              <a:ext uri="{FF2B5EF4-FFF2-40B4-BE49-F238E27FC236}">
                <a16:creationId xmlns:a16="http://schemas.microsoft.com/office/drawing/2014/main" id="{4F209B34-C9D3-FFDF-88E7-FE33B0A89758}"/>
              </a:ext>
            </a:extLst>
          </p:cNvPr>
          <p:cNvSpPr/>
          <p:nvPr/>
        </p:nvSpPr>
        <p:spPr>
          <a:xfrm>
            <a:off x="5531795" y="5020500"/>
            <a:ext cx="750317" cy="683470"/>
          </a:xfrm>
          <a:custGeom>
            <a:avLst/>
            <a:gdLst/>
            <a:ahLst/>
            <a:cxnLst/>
            <a:rect l="l" t="t" r="r" b="b"/>
            <a:pathLst>
              <a:path w="750317" h="683470">
                <a:moveTo>
                  <a:pt x="0" y="0"/>
                </a:moveTo>
                <a:lnTo>
                  <a:pt x="750316" y="0"/>
                </a:lnTo>
                <a:lnTo>
                  <a:pt x="750316" y="683470"/>
                </a:lnTo>
                <a:lnTo>
                  <a:pt x="0" y="68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33">
            <a:extLst>
              <a:ext uri="{FF2B5EF4-FFF2-40B4-BE49-F238E27FC236}">
                <a16:creationId xmlns:a16="http://schemas.microsoft.com/office/drawing/2014/main" id="{1CCE7090-3192-8C46-1B9D-251946F21F07}"/>
              </a:ext>
            </a:extLst>
          </p:cNvPr>
          <p:cNvSpPr/>
          <p:nvPr/>
        </p:nvSpPr>
        <p:spPr>
          <a:xfrm rot="5271501">
            <a:off x="3329857" y="2243992"/>
            <a:ext cx="1383410" cy="418482"/>
          </a:xfrm>
          <a:custGeom>
            <a:avLst/>
            <a:gdLst/>
            <a:ahLst/>
            <a:cxnLst/>
            <a:rect l="l" t="t" r="r" b="b"/>
            <a:pathLst>
              <a:path w="1383410" h="418482">
                <a:moveTo>
                  <a:pt x="0" y="0"/>
                </a:moveTo>
                <a:lnTo>
                  <a:pt x="1383411" y="0"/>
                </a:lnTo>
                <a:lnTo>
                  <a:pt x="1383411" y="418481"/>
                </a:lnTo>
                <a:lnTo>
                  <a:pt x="0" y="418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4" name="TextBox 34">
            <a:extLst>
              <a:ext uri="{FF2B5EF4-FFF2-40B4-BE49-F238E27FC236}">
                <a16:creationId xmlns:a16="http://schemas.microsoft.com/office/drawing/2014/main" id="{6A858D0A-2C39-C4F6-9446-6B868E0A042D}"/>
              </a:ext>
            </a:extLst>
          </p:cNvPr>
          <p:cNvSpPr txBox="1"/>
          <p:nvPr/>
        </p:nvSpPr>
        <p:spPr>
          <a:xfrm>
            <a:off x="4661194" y="3215951"/>
            <a:ext cx="2422067" cy="79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pc="167" dirty="0">
                <a:solidFill>
                  <a:srgbClr val="242424"/>
                </a:solidFill>
                <a:latin typeface="Ballpoint"/>
                <a:ea typeface="Ballpoint"/>
                <a:cs typeface="Ballpoint"/>
                <a:sym typeface="Ballpoint"/>
              </a:rPr>
              <a:t> GPS MODULE COMMUNICATION</a:t>
            </a:r>
          </a:p>
        </p:txBody>
      </p:sp>
      <p:sp>
        <p:nvSpPr>
          <p:cNvPr id="85" name="TextBox 35">
            <a:extLst>
              <a:ext uri="{FF2B5EF4-FFF2-40B4-BE49-F238E27FC236}">
                <a16:creationId xmlns:a16="http://schemas.microsoft.com/office/drawing/2014/main" id="{6045DBFC-1B7D-BC6C-120A-08F343411BC2}"/>
              </a:ext>
            </a:extLst>
          </p:cNvPr>
          <p:cNvSpPr txBox="1"/>
          <p:nvPr/>
        </p:nvSpPr>
        <p:spPr>
          <a:xfrm>
            <a:off x="1542260" y="1546224"/>
            <a:ext cx="2052995" cy="23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  <a:spcBef>
                <a:spcPct val="0"/>
              </a:spcBef>
            </a:pPr>
            <a:r>
              <a:rPr lang="en-US" sz="1600" dirty="0">
                <a:solidFill>
                  <a:srgbClr val="242424"/>
                </a:solidFill>
                <a:latin typeface="Ballpoint"/>
                <a:ea typeface="Ballpoint"/>
                <a:cs typeface="Ballpoint"/>
                <a:sym typeface="Ballpoint"/>
              </a:rPr>
              <a:t>Hardware Connection </a:t>
            </a:r>
          </a:p>
        </p:txBody>
      </p:sp>
      <p:sp>
        <p:nvSpPr>
          <p:cNvPr id="86" name="TextBox 36">
            <a:extLst>
              <a:ext uri="{FF2B5EF4-FFF2-40B4-BE49-F238E27FC236}">
                <a16:creationId xmlns:a16="http://schemas.microsoft.com/office/drawing/2014/main" id="{7504D984-9813-E73E-BB8E-25A7CACBEEBF}"/>
              </a:ext>
            </a:extLst>
          </p:cNvPr>
          <p:cNvSpPr txBox="1"/>
          <p:nvPr/>
        </p:nvSpPr>
        <p:spPr>
          <a:xfrm>
            <a:off x="8102437" y="1266391"/>
            <a:ext cx="1915606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2"/>
              </a:lnSpc>
              <a:spcBef>
                <a:spcPct val="0"/>
              </a:spcBef>
            </a:pPr>
            <a:r>
              <a:rPr lang="en-US" dirty="0">
                <a:solidFill>
                  <a:srgbClr val="242424"/>
                </a:solidFill>
                <a:latin typeface="Ballpoint"/>
                <a:ea typeface="Ballpoint"/>
                <a:cs typeface="Ballpoint"/>
                <a:sym typeface="Ballpoint"/>
              </a:rPr>
              <a:t>Loop Continuation</a:t>
            </a:r>
          </a:p>
        </p:txBody>
      </p:sp>
      <p:sp>
        <p:nvSpPr>
          <p:cNvPr id="87" name="TextBox 37">
            <a:extLst>
              <a:ext uri="{FF2B5EF4-FFF2-40B4-BE49-F238E27FC236}">
                <a16:creationId xmlns:a16="http://schemas.microsoft.com/office/drawing/2014/main" id="{97BBA68D-2A65-5BC5-448F-9D161DFC1D23}"/>
              </a:ext>
            </a:extLst>
          </p:cNvPr>
          <p:cNvSpPr txBox="1"/>
          <p:nvPr/>
        </p:nvSpPr>
        <p:spPr>
          <a:xfrm>
            <a:off x="1542260" y="3642690"/>
            <a:ext cx="186412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2"/>
              </a:lnSpc>
              <a:spcBef>
                <a:spcPct val="0"/>
              </a:spcBef>
            </a:pPr>
            <a:r>
              <a:rPr lang="en-US" sz="1600" dirty="0">
                <a:solidFill>
                  <a:srgbClr val="242424"/>
                </a:solidFill>
                <a:latin typeface="Ballpoint"/>
                <a:ea typeface="Ballpoint"/>
                <a:cs typeface="Ballpoint"/>
                <a:sym typeface="Ballpoint"/>
              </a:rPr>
              <a:t>UART Initialization</a:t>
            </a:r>
          </a:p>
        </p:txBody>
      </p:sp>
      <p:sp>
        <p:nvSpPr>
          <p:cNvPr id="88" name="TextBox 38">
            <a:extLst>
              <a:ext uri="{FF2B5EF4-FFF2-40B4-BE49-F238E27FC236}">
                <a16:creationId xmlns:a16="http://schemas.microsoft.com/office/drawing/2014/main" id="{8224F144-70B1-0240-23D1-9C424DE7394C}"/>
              </a:ext>
            </a:extLst>
          </p:cNvPr>
          <p:cNvSpPr txBox="1"/>
          <p:nvPr/>
        </p:nvSpPr>
        <p:spPr>
          <a:xfrm>
            <a:off x="8102437" y="3376478"/>
            <a:ext cx="220052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2"/>
              </a:lnSpc>
              <a:spcBef>
                <a:spcPct val="0"/>
              </a:spcBef>
            </a:pPr>
            <a:r>
              <a:rPr lang="en-US" sz="2000" dirty="0">
                <a:solidFill>
                  <a:srgbClr val="242424"/>
                </a:solidFill>
                <a:latin typeface="Ballpoint"/>
                <a:ea typeface="Ballpoint"/>
                <a:cs typeface="Ballpoint"/>
                <a:sym typeface="Ballpoint"/>
              </a:rPr>
              <a:t>Using GPS Data </a:t>
            </a:r>
          </a:p>
        </p:txBody>
      </p:sp>
      <p:sp>
        <p:nvSpPr>
          <p:cNvPr id="89" name="TextBox 39">
            <a:extLst>
              <a:ext uri="{FF2B5EF4-FFF2-40B4-BE49-F238E27FC236}">
                <a16:creationId xmlns:a16="http://schemas.microsoft.com/office/drawing/2014/main" id="{C689F8CB-7BEB-3F78-129D-256E119ADE0D}"/>
              </a:ext>
            </a:extLst>
          </p:cNvPr>
          <p:cNvSpPr txBox="1"/>
          <p:nvPr/>
        </p:nvSpPr>
        <p:spPr>
          <a:xfrm>
            <a:off x="1542260" y="5259166"/>
            <a:ext cx="2036898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6"/>
              </a:lnSpc>
              <a:spcBef>
                <a:spcPct val="0"/>
              </a:spcBef>
            </a:pPr>
            <a:r>
              <a:rPr lang="en-US" sz="1400" dirty="0">
                <a:solidFill>
                  <a:srgbClr val="242424"/>
                </a:solidFill>
                <a:latin typeface="Ballpoint"/>
                <a:ea typeface="Ballpoint"/>
                <a:cs typeface="Ballpoint"/>
                <a:sym typeface="Ballpoint"/>
              </a:rPr>
              <a:t>Receiving Raw GPS Data</a:t>
            </a:r>
          </a:p>
        </p:txBody>
      </p:sp>
      <p:sp>
        <p:nvSpPr>
          <p:cNvPr id="90" name="TextBox 40">
            <a:extLst>
              <a:ext uri="{FF2B5EF4-FFF2-40B4-BE49-F238E27FC236}">
                <a16:creationId xmlns:a16="http://schemas.microsoft.com/office/drawing/2014/main" id="{8BC115C3-ECAE-8B40-BFAC-34A2505DD0EB}"/>
              </a:ext>
            </a:extLst>
          </p:cNvPr>
          <p:cNvSpPr txBox="1"/>
          <p:nvPr/>
        </p:nvSpPr>
        <p:spPr>
          <a:xfrm>
            <a:off x="8102437" y="5419165"/>
            <a:ext cx="2100677" cy="23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  <a:spcBef>
                <a:spcPct val="0"/>
              </a:spcBef>
            </a:pPr>
            <a:r>
              <a:rPr lang="en-US" sz="1400" dirty="0">
                <a:solidFill>
                  <a:srgbClr val="242424"/>
                </a:solidFill>
                <a:latin typeface="Ballpoint"/>
                <a:ea typeface="Ballpoint"/>
                <a:cs typeface="Ballpoint"/>
                <a:sym typeface="Ballpoint"/>
              </a:rPr>
              <a:t>Check for Valid GPS Fix</a:t>
            </a:r>
          </a:p>
        </p:txBody>
      </p:sp>
      <p:sp>
        <p:nvSpPr>
          <p:cNvPr id="91" name="TextBox 41">
            <a:extLst>
              <a:ext uri="{FF2B5EF4-FFF2-40B4-BE49-F238E27FC236}">
                <a16:creationId xmlns:a16="http://schemas.microsoft.com/office/drawing/2014/main" id="{D19D5BA1-5A97-D9EE-4D92-2A0C19E291BB}"/>
              </a:ext>
            </a:extLst>
          </p:cNvPr>
          <p:cNvSpPr txBox="1"/>
          <p:nvPr/>
        </p:nvSpPr>
        <p:spPr>
          <a:xfrm>
            <a:off x="1401216" y="2041266"/>
            <a:ext cx="2335083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indent="-107951" algn="ctr">
              <a:lnSpc>
                <a:spcPts val="1360"/>
              </a:lnSpc>
              <a:buFont typeface="Arial"/>
              <a:buChar char="•"/>
            </a:pPr>
            <a:r>
              <a:rPr lang="en-US" sz="1000" spc="25" dirty="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Connect the GPS module’s TX pin to the ESP32’s RX pin (GPIO44).</a:t>
            </a:r>
          </a:p>
          <a:p>
            <a:pPr marL="215901" lvl="1" indent="-107951" algn="ctr">
              <a:lnSpc>
                <a:spcPts val="1360"/>
              </a:lnSpc>
              <a:buFont typeface="Arial"/>
              <a:buChar char="•"/>
            </a:pPr>
            <a:r>
              <a:rPr lang="en-US" sz="1000" spc="25" dirty="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Connect the GPS module’s RX pin to the ESP32’s TX pin (GPIO43).</a:t>
            </a:r>
          </a:p>
          <a:p>
            <a:pPr algn="ctr">
              <a:lnSpc>
                <a:spcPts val="1360"/>
              </a:lnSpc>
            </a:pPr>
            <a:endParaRPr lang="en-US" sz="1000" spc="25" dirty="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TextBox 42">
            <a:extLst>
              <a:ext uri="{FF2B5EF4-FFF2-40B4-BE49-F238E27FC236}">
                <a16:creationId xmlns:a16="http://schemas.microsoft.com/office/drawing/2014/main" id="{8CF4D501-CF38-055F-8DA5-DC7FBE713BB6}"/>
              </a:ext>
            </a:extLst>
          </p:cNvPr>
          <p:cNvSpPr txBox="1"/>
          <p:nvPr/>
        </p:nvSpPr>
        <p:spPr>
          <a:xfrm>
            <a:off x="8012871" y="1751908"/>
            <a:ext cx="2335083" cy="13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indent="-107951" algn="ctr">
              <a:lnSpc>
                <a:spcPts val="1360"/>
              </a:lnSpc>
              <a:buFont typeface="Arial"/>
              <a:buChar char="•"/>
            </a:pPr>
            <a:r>
              <a:rPr lang="en-US" sz="1000" spc="25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print GPS information (coordinates, time, satellites) to the serial monitor for debugging.</a:t>
            </a:r>
          </a:p>
          <a:p>
            <a:pPr marL="215901" lvl="1" indent="-107951" algn="ctr">
              <a:lnSpc>
                <a:spcPts val="1360"/>
              </a:lnSpc>
              <a:buFont typeface="Arial"/>
              <a:buChar char="•"/>
            </a:pPr>
            <a:r>
              <a:rPr lang="en-US" sz="1000" spc="25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Repeat reading from UART, parsing, and monitoring continuously in the main loop.</a:t>
            </a:r>
          </a:p>
          <a:p>
            <a:pPr algn="ctr">
              <a:lnSpc>
                <a:spcPts val="1360"/>
              </a:lnSpc>
            </a:pPr>
            <a:endParaRPr lang="en-US" sz="1000" spc="25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TextBox 43">
            <a:extLst>
              <a:ext uri="{FF2B5EF4-FFF2-40B4-BE49-F238E27FC236}">
                <a16:creationId xmlns:a16="http://schemas.microsoft.com/office/drawing/2014/main" id="{0B85CE0C-DDED-72C0-33F1-9B5FEACBFAAE}"/>
              </a:ext>
            </a:extLst>
          </p:cNvPr>
          <p:cNvSpPr txBox="1"/>
          <p:nvPr/>
        </p:nvSpPr>
        <p:spPr>
          <a:xfrm>
            <a:off x="1401216" y="4128207"/>
            <a:ext cx="2335083" cy="6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"/>
              </a:lnSpc>
            </a:pPr>
            <a:r>
              <a:rPr lang="en-US" sz="1000" spc="25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Initialize UART2 at 9600 baud (standard GPS baud rate), 8 data bits, no parity, 1 stop bit.</a:t>
            </a:r>
          </a:p>
          <a:p>
            <a:pPr algn="ctr">
              <a:lnSpc>
                <a:spcPts val="1360"/>
              </a:lnSpc>
            </a:pPr>
            <a:endParaRPr lang="en-US" sz="1000" spc="25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TextBox 44">
            <a:extLst>
              <a:ext uri="{FF2B5EF4-FFF2-40B4-BE49-F238E27FC236}">
                <a16:creationId xmlns:a16="http://schemas.microsoft.com/office/drawing/2014/main" id="{5AAB551F-0AD0-2D33-8BC0-8BF2BF7FB9BC}"/>
              </a:ext>
            </a:extLst>
          </p:cNvPr>
          <p:cNvSpPr txBox="1"/>
          <p:nvPr/>
        </p:nvSpPr>
        <p:spPr>
          <a:xfrm>
            <a:off x="8012871" y="3861995"/>
            <a:ext cx="2335083" cy="13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indent="-107951" algn="ctr">
              <a:lnSpc>
                <a:spcPts val="1360"/>
              </a:lnSpc>
              <a:buFont typeface="Arial"/>
              <a:buChar char="•"/>
            </a:pPr>
            <a:r>
              <a:rPr lang="en-US" sz="1000" spc="25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The system uses this GPS data to create location-tagged messages in case of emergency.</a:t>
            </a:r>
          </a:p>
          <a:p>
            <a:pPr marL="215901" lvl="1" indent="-107951" algn="ctr">
              <a:lnSpc>
                <a:spcPts val="1360"/>
              </a:lnSpc>
              <a:buFont typeface="Arial"/>
              <a:buChar char="•"/>
            </a:pPr>
            <a:r>
              <a:rPr lang="en-US" sz="1000" spc="25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Latitude, longitude, date, time (converted to IST) are formatted into SMS messages.</a:t>
            </a:r>
          </a:p>
          <a:p>
            <a:pPr algn="ctr">
              <a:lnSpc>
                <a:spcPts val="1360"/>
              </a:lnSpc>
            </a:pPr>
            <a:endParaRPr lang="en-US" sz="1000" spc="25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TextBox 45">
            <a:extLst>
              <a:ext uri="{FF2B5EF4-FFF2-40B4-BE49-F238E27FC236}">
                <a16:creationId xmlns:a16="http://schemas.microsoft.com/office/drawing/2014/main" id="{29C02AF4-17F4-E81D-B087-1CE76010D257}"/>
              </a:ext>
            </a:extLst>
          </p:cNvPr>
          <p:cNvSpPr txBox="1"/>
          <p:nvPr/>
        </p:nvSpPr>
        <p:spPr>
          <a:xfrm>
            <a:off x="1401216" y="5763733"/>
            <a:ext cx="2335083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"/>
              </a:lnSpc>
            </a:pPr>
            <a:r>
              <a:rPr lang="en-US" sz="1000" spc="25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Continuously read incoming ASCII bytes from UART2, which represent NMEA sentences output by the GPS module.</a:t>
            </a:r>
          </a:p>
          <a:p>
            <a:pPr algn="ctr">
              <a:lnSpc>
                <a:spcPts val="1360"/>
              </a:lnSpc>
            </a:pPr>
            <a:endParaRPr lang="en-US" sz="1000" spc="25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TextBox 46">
            <a:extLst>
              <a:ext uri="{FF2B5EF4-FFF2-40B4-BE49-F238E27FC236}">
                <a16:creationId xmlns:a16="http://schemas.microsoft.com/office/drawing/2014/main" id="{4E93B0C1-9264-D2B3-3B26-A6A42ABE6E0C}"/>
              </a:ext>
            </a:extLst>
          </p:cNvPr>
          <p:cNvSpPr txBox="1"/>
          <p:nvPr/>
        </p:nvSpPr>
        <p:spPr>
          <a:xfrm>
            <a:off x="8012871" y="5914207"/>
            <a:ext cx="2335083" cy="102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indent="-107951" algn="ctr">
              <a:lnSpc>
                <a:spcPts val="1360"/>
              </a:lnSpc>
              <a:buFont typeface="Arial"/>
              <a:buChar char="•"/>
            </a:pPr>
            <a:r>
              <a:rPr lang="en-US" sz="1000" spc="25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Verify if the parsed latitude and longitude data are valid (i.e., the GPS module has a fix).</a:t>
            </a:r>
          </a:p>
          <a:p>
            <a:pPr marL="215901" lvl="1" indent="-107951" algn="ctr">
              <a:lnSpc>
                <a:spcPts val="1360"/>
              </a:lnSpc>
              <a:buFont typeface="Arial"/>
              <a:buChar char="•"/>
            </a:pPr>
            <a:r>
              <a:rPr lang="en-US" sz="1000" spc="25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If valid, these coordinates can be used or transmitted further.</a:t>
            </a:r>
          </a:p>
          <a:p>
            <a:pPr algn="ctr">
              <a:lnSpc>
                <a:spcPts val="1360"/>
              </a:lnSpc>
            </a:pPr>
            <a:endParaRPr lang="en-US" sz="1000" spc="25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TextBox 47">
            <a:extLst>
              <a:ext uri="{FF2B5EF4-FFF2-40B4-BE49-F238E27FC236}">
                <a16:creationId xmlns:a16="http://schemas.microsoft.com/office/drawing/2014/main" id="{B2F8EF42-4495-6A8E-D092-74E673E010A7}"/>
              </a:ext>
            </a:extLst>
          </p:cNvPr>
          <p:cNvSpPr txBox="1"/>
          <p:nvPr/>
        </p:nvSpPr>
        <p:spPr>
          <a:xfrm>
            <a:off x="4746931" y="5675395"/>
            <a:ext cx="2320044" cy="4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"/>
              </a:lnSpc>
              <a:spcBef>
                <a:spcPct val="0"/>
              </a:spcBef>
            </a:pPr>
            <a:r>
              <a:rPr lang="en-US" sz="1399" b="1" spc="34" dirty="0">
                <a:solidFill>
                  <a:srgbClr val="24242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Extracting Meaningful Information</a:t>
            </a:r>
          </a:p>
        </p:txBody>
      </p:sp>
      <p:sp>
        <p:nvSpPr>
          <p:cNvPr id="98" name="Freeform 48">
            <a:extLst>
              <a:ext uri="{FF2B5EF4-FFF2-40B4-BE49-F238E27FC236}">
                <a16:creationId xmlns:a16="http://schemas.microsoft.com/office/drawing/2014/main" id="{7A43BD9D-DBF4-145E-7EDA-CBD1439A3E47}"/>
              </a:ext>
            </a:extLst>
          </p:cNvPr>
          <p:cNvSpPr/>
          <p:nvPr/>
        </p:nvSpPr>
        <p:spPr>
          <a:xfrm rot="5271501">
            <a:off x="3600363" y="4449964"/>
            <a:ext cx="792078" cy="239604"/>
          </a:xfrm>
          <a:custGeom>
            <a:avLst/>
            <a:gdLst/>
            <a:ahLst/>
            <a:cxnLst/>
            <a:rect l="l" t="t" r="r" b="b"/>
            <a:pathLst>
              <a:path w="792078" h="239604">
                <a:moveTo>
                  <a:pt x="0" y="0"/>
                </a:moveTo>
                <a:lnTo>
                  <a:pt x="792078" y="0"/>
                </a:lnTo>
                <a:lnTo>
                  <a:pt x="792078" y="239603"/>
                </a:lnTo>
                <a:lnTo>
                  <a:pt x="0" y="239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9" name="Freeform 49">
            <a:extLst>
              <a:ext uri="{FF2B5EF4-FFF2-40B4-BE49-F238E27FC236}">
                <a16:creationId xmlns:a16="http://schemas.microsoft.com/office/drawing/2014/main" id="{5628BB98-3DF4-73BC-7A2C-7209EB884D4B}"/>
              </a:ext>
            </a:extLst>
          </p:cNvPr>
          <p:cNvSpPr/>
          <p:nvPr/>
        </p:nvSpPr>
        <p:spPr>
          <a:xfrm>
            <a:off x="5226823" y="4534118"/>
            <a:ext cx="1383410" cy="418482"/>
          </a:xfrm>
          <a:custGeom>
            <a:avLst/>
            <a:gdLst/>
            <a:ahLst/>
            <a:cxnLst/>
            <a:rect l="l" t="t" r="r" b="b"/>
            <a:pathLst>
              <a:path w="1383410" h="418482">
                <a:moveTo>
                  <a:pt x="0" y="0"/>
                </a:moveTo>
                <a:lnTo>
                  <a:pt x="1383410" y="0"/>
                </a:lnTo>
                <a:lnTo>
                  <a:pt x="1383410" y="418482"/>
                </a:lnTo>
                <a:lnTo>
                  <a:pt x="0" y="41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0" name="Freeform 50">
            <a:extLst>
              <a:ext uri="{FF2B5EF4-FFF2-40B4-BE49-F238E27FC236}">
                <a16:creationId xmlns:a16="http://schemas.microsoft.com/office/drawing/2014/main" id="{B9A3A0CD-FE1C-D087-EDF9-84E9A9E5A55F}"/>
              </a:ext>
            </a:extLst>
          </p:cNvPr>
          <p:cNvSpPr/>
          <p:nvPr/>
        </p:nvSpPr>
        <p:spPr>
          <a:xfrm rot="16090729">
            <a:off x="6959210" y="2788967"/>
            <a:ext cx="1588492" cy="418482"/>
          </a:xfrm>
          <a:custGeom>
            <a:avLst/>
            <a:gdLst/>
            <a:ahLst/>
            <a:cxnLst/>
            <a:rect l="l" t="t" r="r" b="b"/>
            <a:pathLst>
              <a:path w="1383410" h="418482">
                <a:moveTo>
                  <a:pt x="0" y="0"/>
                </a:moveTo>
                <a:lnTo>
                  <a:pt x="1383411" y="0"/>
                </a:lnTo>
                <a:lnTo>
                  <a:pt x="1383411" y="418481"/>
                </a:lnTo>
                <a:lnTo>
                  <a:pt x="0" y="4184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1" name="TextBox 51">
            <a:extLst>
              <a:ext uri="{FF2B5EF4-FFF2-40B4-BE49-F238E27FC236}">
                <a16:creationId xmlns:a16="http://schemas.microsoft.com/office/drawing/2014/main" id="{7A228B71-D78D-EC6E-102B-93E8E2DE7192}"/>
              </a:ext>
            </a:extLst>
          </p:cNvPr>
          <p:cNvSpPr txBox="1"/>
          <p:nvPr/>
        </p:nvSpPr>
        <p:spPr>
          <a:xfrm>
            <a:off x="4688930" y="6333890"/>
            <a:ext cx="2335083" cy="34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"/>
              </a:lnSpc>
            </a:pPr>
            <a:r>
              <a:rPr lang="en-US" sz="1000" spc="25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Once a complete and valid sentence is parsed,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B4454892-6FE0-2CC4-B9C3-FE8D11901916}"/>
              </a:ext>
            </a:extLst>
          </p:cNvPr>
          <p:cNvSpPr txBox="1">
            <a:spLocks/>
          </p:cNvSpPr>
          <p:nvPr/>
        </p:nvSpPr>
        <p:spPr>
          <a:xfrm>
            <a:off x="682388" y="180205"/>
            <a:ext cx="11145520" cy="9787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GPS Module Communication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97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9CC7B-75E9-B90E-DE6E-B5388EFC2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9DDC31-644D-16F7-609A-299DA0E04ECA}"/>
              </a:ext>
            </a:extLst>
          </p:cNvPr>
          <p:cNvGrpSpPr/>
          <p:nvPr/>
        </p:nvGrpSpPr>
        <p:grpSpPr>
          <a:xfrm>
            <a:off x="2901812" y="1445650"/>
            <a:ext cx="7434384" cy="664509"/>
            <a:chOff x="0" y="0"/>
            <a:chExt cx="4984728" cy="660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9E7A05-AC8A-7A41-50E6-F67963969924}"/>
                </a:ext>
              </a:extLst>
            </p:cNvPr>
            <p:cNvSpPr/>
            <p:nvPr/>
          </p:nvSpPr>
          <p:spPr>
            <a:xfrm>
              <a:off x="0" y="0"/>
              <a:ext cx="4984729" cy="660400"/>
            </a:xfrm>
            <a:custGeom>
              <a:avLst/>
              <a:gdLst/>
              <a:ahLst/>
              <a:cxnLst/>
              <a:rect l="l" t="t" r="r" b="b"/>
              <a:pathLst>
                <a:path w="4984729" h="660400">
                  <a:moveTo>
                    <a:pt x="486026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0268" y="0"/>
                  </a:lnTo>
                  <a:cubicBezTo>
                    <a:pt x="4928848" y="0"/>
                    <a:pt x="4984729" y="55880"/>
                    <a:pt x="4984729" y="124460"/>
                  </a:cubicBezTo>
                  <a:lnTo>
                    <a:pt x="4984729" y="535940"/>
                  </a:lnTo>
                  <a:cubicBezTo>
                    <a:pt x="4984729" y="604520"/>
                    <a:pt x="4928848" y="660400"/>
                    <a:pt x="4860268" y="660400"/>
                  </a:cubicBezTo>
                  <a:close/>
                </a:path>
              </a:pathLst>
            </a:custGeom>
            <a:solidFill>
              <a:srgbClr val="97C6A5">
                <a:alpha val="34902"/>
              </a:srgbClr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F8CE3A9-4406-997A-F986-5A2FAD319464}"/>
              </a:ext>
            </a:extLst>
          </p:cNvPr>
          <p:cNvGrpSpPr/>
          <p:nvPr/>
        </p:nvGrpSpPr>
        <p:grpSpPr>
          <a:xfrm>
            <a:off x="2237303" y="1445650"/>
            <a:ext cx="664509" cy="664509"/>
            <a:chOff x="0" y="0"/>
            <a:chExt cx="660400" cy="6604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8E471F5-CF90-243E-EB2E-19FB9EE8FB36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403F3F"/>
            </a:solid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801E2B7-7E09-672C-F1E6-750D17ACAE8D}"/>
              </a:ext>
            </a:extLst>
          </p:cNvPr>
          <p:cNvGrpSpPr/>
          <p:nvPr/>
        </p:nvGrpSpPr>
        <p:grpSpPr>
          <a:xfrm>
            <a:off x="2901812" y="2348383"/>
            <a:ext cx="7434384" cy="664509"/>
            <a:chOff x="0" y="0"/>
            <a:chExt cx="4984728" cy="660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3794596-3D48-8687-D269-DDD367566B1A}"/>
                </a:ext>
              </a:extLst>
            </p:cNvPr>
            <p:cNvSpPr/>
            <p:nvPr/>
          </p:nvSpPr>
          <p:spPr>
            <a:xfrm>
              <a:off x="0" y="0"/>
              <a:ext cx="4984729" cy="660400"/>
            </a:xfrm>
            <a:custGeom>
              <a:avLst/>
              <a:gdLst/>
              <a:ahLst/>
              <a:cxnLst/>
              <a:rect l="l" t="t" r="r" b="b"/>
              <a:pathLst>
                <a:path w="4984729" h="660400">
                  <a:moveTo>
                    <a:pt x="486026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0268" y="0"/>
                  </a:lnTo>
                  <a:cubicBezTo>
                    <a:pt x="4928848" y="0"/>
                    <a:pt x="4984729" y="55880"/>
                    <a:pt x="4984729" y="124460"/>
                  </a:cubicBezTo>
                  <a:lnTo>
                    <a:pt x="4984729" y="535940"/>
                  </a:lnTo>
                  <a:cubicBezTo>
                    <a:pt x="4984729" y="604520"/>
                    <a:pt x="4928848" y="660400"/>
                    <a:pt x="4860268" y="660400"/>
                  </a:cubicBezTo>
                  <a:close/>
                </a:path>
              </a:pathLst>
            </a:custGeom>
            <a:solidFill>
              <a:srgbClr val="85CBE1">
                <a:alpha val="34902"/>
              </a:srgbClr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F50C170-9BB6-0383-4A7B-4818CDEC4EA2}"/>
              </a:ext>
            </a:extLst>
          </p:cNvPr>
          <p:cNvGrpSpPr/>
          <p:nvPr/>
        </p:nvGrpSpPr>
        <p:grpSpPr>
          <a:xfrm>
            <a:off x="2237303" y="2348383"/>
            <a:ext cx="664509" cy="664509"/>
            <a:chOff x="0" y="0"/>
            <a:chExt cx="660400" cy="6604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90DBB0-8934-91D8-B448-CAF5FF6CFF05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403F3F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2C229C8-D26E-066B-4801-E5E8A604F1B1}"/>
              </a:ext>
            </a:extLst>
          </p:cNvPr>
          <p:cNvGrpSpPr/>
          <p:nvPr/>
        </p:nvGrpSpPr>
        <p:grpSpPr>
          <a:xfrm>
            <a:off x="2901812" y="3251116"/>
            <a:ext cx="7434384" cy="664509"/>
            <a:chOff x="0" y="0"/>
            <a:chExt cx="4984728" cy="6604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AB270D4-3B74-BDFD-FE78-D6417C578BFA}"/>
                </a:ext>
              </a:extLst>
            </p:cNvPr>
            <p:cNvSpPr/>
            <p:nvPr/>
          </p:nvSpPr>
          <p:spPr>
            <a:xfrm>
              <a:off x="0" y="0"/>
              <a:ext cx="4984729" cy="660400"/>
            </a:xfrm>
            <a:custGeom>
              <a:avLst/>
              <a:gdLst/>
              <a:ahLst/>
              <a:cxnLst/>
              <a:rect l="l" t="t" r="r" b="b"/>
              <a:pathLst>
                <a:path w="4984729" h="660400">
                  <a:moveTo>
                    <a:pt x="486026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0268" y="0"/>
                  </a:lnTo>
                  <a:cubicBezTo>
                    <a:pt x="4928848" y="0"/>
                    <a:pt x="4984729" y="55880"/>
                    <a:pt x="4984729" y="124460"/>
                  </a:cubicBezTo>
                  <a:lnTo>
                    <a:pt x="4984729" y="535940"/>
                  </a:lnTo>
                  <a:cubicBezTo>
                    <a:pt x="4984729" y="604520"/>
                    <a:pt x="4928848" y="660400"/>
                    <a:pt x="4860268" y="660400"/>
                  </a:cubicBezTo>
                  <a:close/>
                </a:path>
              </a:pathLst>
            </a:custGeom>
            <a:solidFill>
              <a:srgbClr val="FA8787">
                <a:alpha val="34902"/>
              </a:srgbClr>
            </a:solid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155CF1A-3B66-478B-7313-552E1BF11EA5}"/>
              </a:ext>
            </a:extLst>
          </p:cNvPr>
          <p:cNvGrpSpPr/>
          <p:nvPr/>
        </p:nvGrpSpPr>
        <p:grpSpPr>
          <a:xfrm>
            <a:off x="2237303" y="3251116"/>
            <a:ext cx="664509" cy="664509"/>
            <a:chOff x="0" y="0"/>
            <a:chExt cx="660400" cy="6604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0726985-6B62-503D-B8D7-2B9423D07238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403F3F"/>
            </a:solidFill>
          </p:spPr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CF8ACE9-A71B-DE5C-8121-EF9292D36CFF}"/>
              </a:ext>
            </a:extLst>
          </p:cNvPr>
          <p:cNvGrpSpPr/>
          <p:nvPr/>
        </p:nvGrpSpPr>
        <p:grpSpPr>
          <a:xfrm>
            <a:off x="2901812" y="4153848"/>
            <a:ext cx="7434384" cy="664509"/>
            <a:chOff x="0" y="0"/>
            <a:chExt cx="4984728" cy="6604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4220A5E-3E9B-AE0B-614C-10C9F895A0C5}"/>
                </a:ext>
              </a:extLst>
            </p:cNvPr>
            <p:cNvSpPr/>
            <p:nvPr/>
          </p:nvSpPr>
          <p:spPr>
            <a:xfrm>
              <a:off x="0" y="0"/>
              <a:ext cx="4984729" cy="660400"/>
            </a:xfrm>
            <a:custGeom>
              <a:avLst/>
              <a:gdLst/>
              <a:ahLst/>
              <a:cxnLst/>
              <a:rect l="l" t="t" r="r" b="b"/>
              <a:pathLst>
                <a:path w="4984729" h="660400">
                  <a:moveTo>
                    <a:pt x="486026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0268" y="0"/>
                  </a:lnTo>
                  <a:cubicBezTo>
                    <a:pt x="4928848" y="0"/>
                    <a:pt x="4984729" y="55880"/>
                    <a:pt x="4984729" y="124460"/>
                  </a:cubicBezTo>
                  <a:lnTo>
                    <a:pt x="4984729" y="535940"/>
                  </a:lnTo>
                  <a:cubicBezTo>
                    <a:pt x="4984729" y="604520"/>
                    <a:pt x="4928848" y="660400"/>
                    <a:pt x="4860268" y="660400"/>
                  </a:cubicBezTo>
                  <a:close/>
                </a:path>
              </a:pathLst>
            </a:custGeom>
            <a:solidFill>
              <a:srgbClr val="D597E1">
                <a:alpha val="34902"/>
              </a:srgbClr>
            </a:solidFill>
          </p:spPr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7D41B46-1A59-3457-9929-F410840D14C6}"/>
              </a:ext>
            </a:extLst>
          </p:cNvPr>
          <p:cNvGrpSpPr/>
          <p:nvPr/>
        </p:nvGrpSpPr>
        <p:grpSpPr>
          <a:xfrm>
            <a:off x="2237303" y="4153848"/>
            <a:ext cx="664509" cy="664509"/>
            <a:chOff x="0" y="0"/>
            <a:chExt cx="660400" cy="6604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EF790C1-A177-56A9-5FFF-637A4EBB3818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20752C-38C2-0CC1-AFDB-F81AF960E503}"/>
              </a:ext>
            </a:extLst>
          </p:cNvPr>
          <p:cNvGrpSpPr/>
          <p:nvPr/>
        </p:nvGrpSpPr>
        <p:grpSpPr>
          <a:xfrm>
            <a:off x="2901812" y="5056581"/>
            <a:ext cx="7434384" cy="664509"/>
            <a:chOff x="0" y="0"/>
            <a:chExt cx="4984728" cy="6604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616AB090-9BA3-BA95-2ED2-6BC7E0ACDA22}"/>
                </a:ext>
              </a:extLst>
            </p:cNvPr>
            <p:cNvSpPr/>
            <p:nvPr/>
          </p:nvSpPr>
          <p:spPr>
            <a:xfrm>
              <a:off x="0" y="0"/>
              <a:ext cx="4984729" cy="660400"/>
            </a:xfrm>
            <a:custGeom>
              <a:avLst/>
              <a:gdLst/>
              <a:ahLst/>
              <a:cxnLst/>
              <a:rect l="l" t="t" r="r" b="b"/>
              <a:pathLst>
                <a:path w="4984729" h="660400">
                  <a:moveTo>
                    <a:pt x="486026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0268" y="0"/>
                  </a:lnTo>
                  <a:cubicBezTo>
                    <a:pt x="4928848" y="0"/>
                    <a:pt x="4984729" y="55880"/>
                    <a:pt x="4984729" y="124460"/>
                  </a:cubicBezTo>
                  <a:lnTo>
                    <a:pt x="4984729" y="535940"/>
                  </a:lnTo>
                  <a:cubicBezTo>
                    <a:pt x="4984729" y="604520"/>
                    <a:pt x="4928848" y="660400"/>
                    <a:pt x="4860268" y="660400"/>
                  </a:cubicBezTo>
                  <a:close/>
                </a:path>
              </a:pathLst>
            </a:custGeom>
            <a:solidFill>
              <a:srgbClr val="FFE087">
                <a:alpha val="34902"/>
              </a:srgbClr>
            </a:solidFill>
          </p:spPr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0A50A07-BF9E-A83F-D433-3BE5BB00F9BE}"/>
              </a:ext>
            </a:extLst>
          </p:cNvPr>
          <p:cNvGrpSpPr/>
          <p:nvPr/>
        </p:nvGrpSpPr>
        <p:grpSpPr>
          <a:xfrm>
            <a:off x="2237303" y="5056581"/>
            <a:ext cx="664509" cy="664509"/>
            <a:chOff x="0" y="0"/>
            <a:chExt cx="660400" cy="6604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D520125-774C-FD48-5542-69DD219F1CA9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403F3F"/>
            </a:solidFill>
          </p:spPr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33E207A7-581E-F182-1DFD-15C3B387A357}"/>
              </a:ext>
            </a:extLst>
          </p:cNvPr>
          <p:cNvSpPr/>
          <p:nvPr/>
        </p:nvSpPr>
        <p:spPr>
          <a:xfrm rot="379574">
            <a:off x="2441321" y="3381855"/>
            <a:ext cx="256475" cy="403031"/>
          </a:xfrm>
          <a:custGeom>
            <a:avLst/>
            <a:gdLst/>
            <a:ahLst/>
            <a:cxnLst/>
            <a:rect l="l" t="t" r="r" b="b"/>
            <a:pathLst>
              <a:path w="273573" h="429900">
                <a:moveTo>
                  <a:pt x="0" y="0"/>
                </a:moveTo>
                <a:lnTo>
                  <a:pt x="273572" y="0"/>
                </a:lnTo>
                <a:lnTo>
                  <a:pt x="273572" y="429900"/>
                </a:lnTo>
                <a:lnTo>
                  <a:pt x="0" y="42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FA99A64-C840-2CDA-7FFF-86603848732F}"/>
              </a:ext>
            </a:extLst>
          </p:cNvPr>
          <p:cNvSpPr/>
          <p:nvPr/>
        </p:nvSpPr>
        <p:spPr>
          <a:xfrm>
            <a:off x="2361533" y="5211264"/>
            <a:ext cx="377795" cy="381962"/>
          </a:xfrm>
          <a:custGeom>
            <a:avLst/>
            <a:gdLst/>
            <a:ahLst/>
            <a:cxnLst/>
            <a:rect l="l" t="t" r="r" b="b"/>
            <a:pathLst>
              <a:path w="402981" h="407426">
                <a:moveTo>
                  <a:pt x="0" y="0"/>
                </a:moveTo>
                <a:lnTo>
                  <a:pt x="402981" y="0"/>
                </a:lnTo>
                <a:lnTo>
                  <a:pt x="402981" y="407426"/>
                </a:lnTo>
                <a:lnTo>
                  <a:pt x="0" y="40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6BEF76D7-E974-7BBA-D018-9F6FAD984E7D}"/>
              </a:ext>
            </a:extLst>
          </p:cNvPr>
          <p:cNvGrpSpPr/>
          <p:nvPr/>
        </p:nvGrpSpPr>
        <p:grpSpPr>
          <a:xfrm>
            <a:off x="2901812" y="5972352"/>
            <a:ext cx="7434383" cy="664509"/>
            <a:chOff x="0" y="0"/>
            <a:chExt cx="4984728" cy="6604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4BA446C-9E27-3558-4345-A3CA4841F937}"/>
                </a:ext>
              </a:extLst>
            </p:cNvPr>
            <p:cNvSpPr/>
            <p:nvPr/>
          </p:nvSpPr>
          <p:spPr>
            <a:xfrm>
              <a:off x="0" y="0"/>
              <a:ext cx="4984729" cy="660400"/>
            </a:xfrm>
            <a:custGeom>
              <a:avLst/>
              <a:gdLst/>
              <a:ahLst/>
              <a:cxnLst/>
              <a:rect l="l" t="t" r="r" b="b"/>
              <a:pathLst>
                <a:path w="4984729" h="660400">
                  <a:moveTo>
                    <a:pt x="486026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0268" y="0"/>
                  </a:lnTo>
                  <a:cubicBezTo>
                    <a:pt x="4928848" y="0"/>
                    <a:pt x="4984729" y="55880"/>
                    <a:pt x="4984729" y="124460"/>
                  </a:cubicBezTo>
                  <a:lnTo>
                    <a:pt x="4984729" y="535940"/>
                  </a:lnTo>
                  <a:cubicBezTo>
                    <a:pt x="4984729" y="604520"/>
                    <a:pt x="4928848" y="660400"/>
                    <a:pt x="4860268" y="660400"/>
                  </a:cubicBezTo>
                  <a:close/>
                </a:path>
              </a:pathLst>
            </a:custGeom>
            <a:solidFill>
              <a:srgbClr val="FFE087">
                <a:alpha val="34902"/>
              </a:srgbClr>
            </a:solidFill>
          </p:spPr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2631967-B3AF-26AA-06BA-FDD0166248FF}"/>
              </a:ext>
            </a:extLst>
          </p:cNvPr>
          <p:cNvGrpSpPr/>
          <p:nvPr/>
        </p:nvGrpSpPr>
        <p:grpSpPr>
          <a:xfrm>
            <a:off x="2237303" y="5972352"/>
            <a:ext cx="664509" cy="664509"/>
            <a:chOff x="0" y="0"/>
            <a:chExt cx="660400" cy="6604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1631720-3130-8339-2C42-83D8D686154E}"/>
                </a:ext>
              </a:extLst>
            </p:cNvPr>
            <p:cNvSpPr/>
            <p:nvPr/>
          </p:nvSpPr>
          <p:spPr>
            <a:xfrm>
              <a:off x="0" y="0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403F3F"/>
            </a:solidFill>
          </p:spPr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CA07EB65-A354-7A85-EB4E-341980DC6289}"/>
              </a:ext>
            </a:extLst>
          </p:cNvPr>
          <p:cNvSpPr/>
          <p:nvPr/>
        </p:nvSpPr>
        <p:spPr>
          <a:xfrm>
            <a:off x="2312271" y="2423351"/>
            <a:ext cx="514573" cy="514573"/>
          </a:xfrm>
          <a:custGeom>
            <a:avLst/>
            <a:gdLst/>
            <a:ahLst/>
            <a:cxnLst/>
            <a:rect l="l" t="t" r="r" b="b"/>
            <a:pathLst>
              <a:path w="548878" h="548878">
                <a:moveTo>
                  <a:pt x="0" y="0"/>
                </a:moveTo>
                <a:lnTo>
                  <a:pt x="548878" y="0"/>
                </a:lnTo>
                <a:lnTo>
                  <a:pt x="548878" y="548878"/>
                </a:lnTo>
                <a:lnTo>
                  <a:pt x="0" y="548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77A8D430-9667-3EAE-0B2F-776FFFEB4DDB}"/>
              </a:ext>
            </a:extLst>
          </p:cNvPr>
          <p:cNvSpPr/>
          <p:nvPr/>
        </p:nvSpPr>
        <p:spPr>
          <a:xfrm>
            <a:off x="2344634" y="1499075"/>
            <a:ext cx="411593" cy="492121"/>
          </a:xfrm>
          <a:custGeom>
            <a:avLst/>
            <a:gdLst/>
            <a:ahLst/>
            <a:cxnLst/>
            <a:rect l="l" t="t" r="r" b="b"/>
            <a:pathLst>
              <a:path w="439032" h="524929">
                <a:moveTo>
                  <a:pt x="0" y="0"/>
                </a:moveTo>
                <a:lnTo>
                  <a:pt x="439032" y="0"/>
                </a:lnTo>
                <a:lnTo>
                  <a:pt x="439032" y="524929"/>
                </a:lnTo>
                <a:lnTo>
                  <a:pt x="0" y="524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D19554BE-BAF3-2995-2EE4-16D8CB1FF560}"/>
              </a:ext>
            </a:extLst>
          </p:cNvPr>
          <p:cNvSpPr/>
          <p:nvPr/>
        </p:nvSpPr>
        <p:spPr>
          <a:xfrm>
            <a:off x="2338586" y="4325865"/>
            <a:ext cx="488258" cy="320475"/>
          </a:xfrm>
          <a:custGeom>
            <a:avLst/>
            <a:gdLst/>
            <a:ahLst/>
            <a:cxnLst/>
            <a:rect l="l" t="t" r="r" b="b"/>
            <a:pathLst>
              <a:path w="520809" h="341840">
                <a:moveTo>
                  <a:pt x="0" y="0"/>
                </a:moveTo>
                <a:lnTo>
                  <a:pt x="520809" y="0"/>
                </a:lnTo>
                <a:lnTo>
                  <a:pt x="520809" y="341840"/>
                </a:lnTo>
                <a:lnTo>
                  <a:pt x="0" y="341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E78905E9-C0B0-880D-B918-F1BF7D96170D}"/>
              </a:ext>
            </a:extLst>
          </p:cNvPr>
          <p:cNvSpPr/>
          <p:nvPr/>
        </p:nvSpPr>
        <p:spPr>
          <a:xfrm>
            <a:off x="2308381" y="6069264"/>
            <a:ext cx="522353" cy="432390"/>
          </a:xfrm>
          <a:custGeom>
            <a:avLst/>
            <a:gdLst/>
            <a:ahLst/>
            <a:cxnLst/>
            <a:rect l="l" t="t" r="r" b="b"/>
            <a:pathLst>
              <a:path w="557176" h="461216">
                <a:moveTo>
                  <a:pt x="0" y="0"/>
                </a:moveTo>
                <a:lnTo>
                  <a:pt x="557176" y="0"/>
                </a:lnTo>
                <a:lnTo>
                  <a:pt x="557176" y="461215"/>
                </a:lnTo>
                <a:lnTo>
                  <a:pt x="0" y="4612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D95CDCA0-3B2E-8AEB-A376-6C458216493A}"/>
              </a:ext>
            </a:extLst>
          </p:cNvPr>
          <p:cNvSpPr txBox="1"/>
          <p:nvPr/>
        </p:nvSpPr>
        <p:spPr>
          <a:xfrm>
            <a:off x="3105067" y="5284874"/>
            <a:ext cx="4583343" cy="20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4"/>
              </a:lnSpc>
            </a:pPr>
            <a:r>
              <a:rPr lang="en-US" sz="1403" spc="41">
                <a:solidFill>
                  <a:srgbClr val="292929"/>
                </a:solidFill>
                <a:latin typeface="Inter"/>
                <a:ea typeface="Inter"/>
                <a:cs typeface="Inter"/>
                <a:sym typeface="Inter"/>
              </a:rPr>
              <a:t>Making Emergency Call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5C029BC3-152E-B56E-7DDC-0563ED9A6B63}"/>
              </a:ext>
            </a:extLst>
          </p:cNvPr>
          <p:cNvSpPr txBox="1"/>
          <p:nvPr/>
        </p:nvSpPr>
        <p:spPr>
          <a:xfrm>
            <a:off x="3105067" y="2576676"/>
            <a:ext cx="4681549" cy="20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4"/>
              </a:lnSpc>
            </a:pPr>
            <a:r>
              <a:rPr lang="en-US" sz="1403" spc="41">
                <a:solidFill>
                  <a:srgbClr val="292929"/>
                </a:solidFill>
                <a:latin typeface="Inter"/>
                <a:ea typeface="Inter"/>
                <a:cs typeface="Inter"/>
                <a:sym typeface="Inter"/>
              </a:rPr>
              <a:t>Continuous Monitoring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68387C4-DC7D-AE1F-4FCA-02DFE336D580}"/>
              </a:ext>
            </a:extLst>
          </p:cNvPr>
          <p:cNvSpPr txBox="1"/>
          <p:nvPr/>
        </p:nvSpPr>
        <p:spPr>
          <a:xfrm>
            <a:off x="3105068" y="1673943"/>
            <a:ext cx="4812490" cy="20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4"/>
              </a:lnSpc>
            </a:pPr>
            <a:r>
              <a:rPr lang="en-US" sz="1403" spc="41">
                <a:solidFill>
                  <a:srgbClr val="292929"/>
                </a:solidFill>
                <a:latin typeface="Inter"/>
                <a:ea typeface="Inter"/>
                <a:cs typeface="Inter"/>
                <a:sym typeface="Inter"/>
              </a:rPr>
              <a:t>System Initialization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66970BDC-D15C-C61E-12E8-C9F6E8E9A360}"/>
              </a:ext>
            </a:extLst>
          </p:cNvPr>
          <p:cNvSpPr txBox="1"/>
          <p:nvPr/>
        </p:nvSpPr>
        <p:spPr>
          <a:xfrm>
            <a:off x="3105067" y="4382142"/>
            <a:ext cx="4681549" cy="20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4"/>
              </a:lnSpc>
            </a:pPr>
            <a:r>
              <a:rPr lang="en-US" sz="1403" spc="41">
                <a:solidFill>
                  <a:srgbClr val="292929"/>
                </a:solidFill>
                <a:latin typeface="Inter"/>
                <a:ea typeface="Inter"/>
                <a:cs typeface="Inter"/>
                <a:sym typeface="Inter"/>
              </a:rPr>
              <a:t>Sending SMS Alert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B8CC7E46-D685-72D1-8640-DD1114E499F2}"/>
              </a:ext>
            </a:extLst>
          </p:cNvPr>
          <p:cNvSpPr txBox="1"/>
          <p:nvPr/>
        </p:nvSpPr>
        <p:spPr>
          <a:xfrm>
            <a:off x="3105067" y="3479409"/>
            <a:ext cx="4681549" cy="20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4"/>
              </a:lnSpc>
            </a:pPr>
            <a:r>
              <a:rPr lang="en-US" sz="1403" spc="41">
                <a:solidFill>
                  <a:srgbClr val="292929"/>
                </a:solidFill>
                <a:latin typeface="Inter"/>
                <a:ea typeface="Inter"/>
                <a:cs typeface="Inter"/>
                <a:sym typeface="Inter"/>
              </a:rPr>
              <a:t>Triggering Emergency Alert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301F8F69-F22A-73C4-5CCE-02F69CFB9237}"/>
              </a:ext>
            </a:extLst>
          </p:cNvPr>
          <p:cNvSpPr txBox="1"/>
          <p:nvPr/>
        </p:nvSpPr>
        <p:spPr>
          <a:xfrm>
            <a:off x="3105067" y="6190485"/>
            <a:ext cx="4583343" cy="20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4"/>
              </a:lnSpc>
            </a:pPr>
            <a:r>
              <a:rPr lang="en-US" sz="1403" spc="41">
                <a:solidFill>
                  <a:srgbClr val="292929"/>
                </a:solidFill>
                <a:latin typeface="Inter"/>
                <a:ea typeface="Inter"/>
                <a:cs typeface="Inter"/>
                <a:sym typeface="Inter"/>
              </a:rPr>
              <a:t>Post-Alert Handling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C5075EE2-93AE-7965-321A-46AD82AC9C2C}"/>
              </a:ext>
            </a:extLst>
          </p:cNvPr>
          <p:cNvSpPr txBox="1">
            <a:spLocks/>
          </p:cNvSpPr>
          <p:nvPr/>
        </p:nvSpPr>
        <p:spPr>
          <a:xfrm>
            <a:off x="682388" y="180205"/>
            <a:ext cx="11145520" cy="9787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Of GSM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Communication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0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6C3FA-5468-4BCF-8885-A8C25A5DB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CC34-5810-4FE3-223B-20FA65F0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56"/>
            <a:ext cx="10515600" cy="63719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BF945-B7FA-2947-BEE2-3D735537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2160" y="2446978"/>
            <a:ext cx="1181051" cy="14178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7E9205-111B-459D-ED07-4179D679DACC}"/>
              </a:ext>
            </a:extLst>
          </p:cNvPr>
          <p:cNvSpPr/>
          <p:nvPr/>
        </p:nvSpPr>
        <p:spPr>
          <a:xfrm>
            <a:off x="5754492" y="2346960"/>
            <a:ext cx="1278719" cy="16154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A4D553-0BFC-9C79-F07F-F08E4568142F}"/>
              </a:ext>
            </a:extLst>
          </p:cNvPr>
          <p:cNvGrpSpPr/>
          <p:nvPr/>
        </p:nvGrpSpPr>
        <p:grpSpPr>
          <a:xfrm>
            <a:off x="2278670" y="4340895"/>
            <a:ext cx="1544320" cy="1615440"/>
            <a:chOff x="2255520" y="4236720"/>
            <a:chExt cx="1544320" cy="161544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B1C9161-FFBF-88BC-920F-2AD58D5446F7}"/>
                </a:ext>
              </a:extLst>
            </p:cNvPr>
            <p:cNvSpPr/>
            <p:nvPr/>
          </p:nvSpPr>
          <p:spPr>
            <a:xfrm>
              <a:off x="2255520" y="4236720"/>
              <a:ext cx="1544320" cy="1615440"/>
            </a:xfrm>
            <a:prstGeom prst="roundRect">
              <a:avLst>
                <a:gd name="adj" fmla="val 2142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dirty="0"/>
                <a:t>Neo 6M GPS Module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23DC9B-F52B-01C0-3F46-EE7C4244B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2487" y="4328161"/>
              <a:ext cx="1055582" cy="9343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C86A4E-1A9D-E915-4480-A42ABB1DF298}"/>
              </a:ext>
            </a:extLst>
          </p:cNvPr>
          <p:cNvGrpSpPr/>
          <p:nvPr/>
        </p:nvGrpSpPr>
        <p:grpSpPr>
          <a:xfrm>
            <a:off x="9144000" y="4337674"/>
            <a:ext cx="1544320" cy="1442719"/>
            <a:chOff x="9022080" y="4083164"/>
            <a:chExt cx="1544320" cy="144271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AB7E3EA-3817-0F35-9CEC-1A512C27E9C6}"/>
                </a:ext>
              </a:extLst>
            </p:cNvPr>
            <p:cNvSpPr/>
            <p:nvPr/>
          </p:nvSpPr>
          <p:spPr>
            <a:xfrm>
              <a:off x="9022080" y="4083164"/>
              <a:ext cx="1544320" cy="1442719"/>
            </a:xfrm>
            <a:prstGeom prst="roundRect">
              <a:avLst>
                <a:gd name="adj" fmla="val 2142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dirty="0"/>
                <a:t>Oled Display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22F8E6-F3F6-0A60-B372-8C839752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8560" y="4242020"/>
              <a:ext cx="1025699" cy="92662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9AD802-72FC-06A1-4365-34823028DEE0}"/>
              </a:ext>
            </a:extLst>
          </p:cNvPr>
          <p:cNvGrpSpPr/>
          <p:nvPr/>
        </p:nvGrpSpPr>
        <p:grpSpPr>
          <a:xfrm>
            <a:off x="2423401" y="810320"/>
            <a:ext cx="1544320" cy="1615440"/>
            <a:chOff x="2068245" y="1168400"/>
            <a:chExt cx="1544320" cy="161544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70D14BC-A828-6627-4DC1-2532E0C74988}"/>
                </a:ext>
              </a:extLst>
            </p:cNvPr>
            <p:cNvSpPr/>
            <p:nvPr/>
          </p:nvSpPr>
          <p:spPr>
            <a:xfrm>
              <a:off x="2068245" y="1168400"/>
              <a:ext cx="1544320" cy="1615440"/>
            </a:xfrm>
            <a:prstGeom prst="roundRect">
              <a:avLst>
                <a:gd name="adj" fmla="val 2142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sz="1600" dirty="0"/>
                <a:t>MAX30102 </a:t>
              </a:r>
            </a:p>
            <a:p>
              <a:pPr algn="ctr"/>
              <a:r>
                <a:rPr lang="en-IN" sz="1100" dirty="0"/>
                <a:t>(Heart rate &amp; SPO2 )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AA19B3F-45DC-1459-5D03-04E75269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958" r="6425" b="18963"/>
            <a:stretch>
              <a:fillRect/>
            </a:stretch>
          </p:blipFill>
          <p:spPr>
            <a:xfrm>
              <a:off x="2190481" y="1230379"/>
              <a:ext cx="1238995" cy="105658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4F7DED-7256-653B-1CAF-FA632C2C6F92}"/>
              </a:ext>
            </a:extLst>
          </p:cNvPr>
          <p:cNvGrpSpPr/>
          <p:nvPr/>
        </p:nvGrpSpPr>
        <p:grpSpPr>
          <a:xfrm>
            <a:off x="7602509" y="6035040"/>
            <a:ext cx="886461" cy="713567"/>
            <a:chOff x="2407920" y="4389120"/>
            <a:chExt cx="1544320" cy="16154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83E812D-78CE-515A-6218-C887027AD981}"/>
                </a:ext>
              </a:extLst>
            </p:cNvPr>
            <p:cNvSpPr/>
            <p:nvPr/>
          </p:nvSpPr>
          <p:spPr>
            <a:xfrm>
              <a:off x="2407920" y="4389120"/>
              <a:ext cx="1544320" cy="1615440"/>
            </a:xfrm>
            <a:prstGeom prst="roundRect">
              <a:avLst>
                <a:gd name="adj" fmla="val 2142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sz="1400" dirty="0"/>
                <a:t>Tower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2368F6-75B9-28FB-FCA1-0FF9965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2531" y="4609635"/>
              <a:ext cx="927985" cy="96043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E7924A-C644-A9A6-F7E4-B1B6249FD285}"/>
              </a:ext>
            </a:extLst>
          </p:cNvPr>
          <p:cNvGrpSpPr/>
          <p:nvPr/>
        </p:nvGrpSpPr>
        <p:grpSpPr>
          <a:xfrm>
            <a:off x="8811994" y="872299"/>
            <a:ext cx="1666240" cy="1442719"/>
            <a:chOff x="8798560" y="1801839"/>
            <a:chExt cx="1666240" cy="144271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5147A83-8B3A-79C0-D4B9-E4718D28EBB0}"/>
                </a:ext>
              </a:extLst>
            </p:cNvPr>
            <p:cNvSpPr/>
            <p:nvPr/>
          </p:nvSpPr>
          <p:spPr>
            <a:xfrm>
              <a:off x="8798560" y="1801839"/>
              <a:ext cx="1666240" cy="1442719"/>
            </a:xfrm>
            <a:prstGeom prst="roundRect">
              <a:avLst>
                <a:gd name="adj" fmla="val 2142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sz="1600" dirty="0"/>
                <a:t>LIS3DH Sensor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645E016-6A5E-BC12-90D4-975DEFFB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8132" y="1895837"/>
              <a:ext cx="1069528" cy="98576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433FAC-EFD9-07B0-94D2-BB97EA325D16}"/>
              </a:ext>
            </a:extLst>
          </p:cNvPr>
          <p:cNvGrpSpPr/>
          <p:nvPr/>
        </p:nvGrpSpPr>
        <p:grpSpPr>
          <a:xfrm>
            <a:off x="5683371" y="4808124"/>
            <a:ext cx="1428461" cy="1290954"/>
            <a:chOff x="5538445" y="4732242"/>
            <a:chExt cx="1805962" cy="144271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A6DDCCD-E053-6E0C-C64C-AB98A35D9520}"/>
                </a:ext>
              </a:extLst>
            </p:cNvPr>
            <p:cNvSpPr/>
            <p:nvPr/>
          </p:nvSpPr>
          <p:spPr>
            <a:xfrm>
              <a:off x="5538445" y="4732242"/>
              <a:ext cx="1805962" cy="1442719"/>
            </a:xfrm>
            <a:prstGeom prst="roundRect">
              <a:avLst>
                <a:gd name="adj" fmla="val 2142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sz="1600" dirty="0"/>
                <a:t>GSM Module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2E3911-4DB3-BDAC-7B21-9C866FC6A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882" b="4571"/>
            <a:stretch>
              <a:fillRect/>
            </a:stretch>
          </p:blipFill>
          <p:spPr>
            <a:xfrm>
              <a:off x="6060120" y="4826680"/>
              <a:ext cx="732026" cy="873898"/>
            </a:xfrm>
            <a:prstGeom prst="rect">
              <a:avLst/>
            </a:prstGeom>
          </p:spPr>
        </p:pic>
      </p:grp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C8140D8-7104-2E7D-067A-2683BDFE4E2D}"/>
              </a:ext>
            </a:extLst>
          </p:cNvPr>
          <p:cNvSpPr/>
          <p:nvPr/>
        </p:nvSpPr>
        <p:spPr>
          <a:xfrm>
            <a:off x="1615548" y="4857859"/>
            <a:ext cx="599332" cy="21843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4663685-3949-231B-6147-702551987674}"/>
              </a:ext>
            </a:extLst>
          </p:cNvPr>
          <p:cNvSpPr/>
          <p:nvPr/>
        </p:nvSpPr>
        <p:spPr>
          <a:xfrm rot="5400000">
            <a:off x="6009421" y="4239477"/>
            <a:ext cx="806886" cy="2882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DB09730-4F1A-34FB-F5AF-3CE5821622D5}"/>
              </a:ext>
            </a:extLst>
          </p:cNvPr>
          <p:cNvSpPr/>
          <p:nvPr/>
        </p:nvSpPr>
        <p:spPr>
          <a:xfrm rot="1670298">
            <a:off x="6938768" y="4386115"/>
            <a:ext cx="2256161" cy="3305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4593AF6-EF26-4B73-1089-0FFA7D49B331}"/>
              </a:ext>
            </a:extLst>
          </p:cNvPr>
          <p:cNvSpPr/>
          <p:nvPr/>
        </p:nvSpPr>
        <p:spPr>
          <a:xfrm rot="9554276">
            <a:off x="6998497" y="1873652"/>
            <a:ext cx="1816059" cy="3305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EFF80E4-C904-4F8F-6C67-4AD583C86A11}"/>
              </a:ext>
            </a:extLst>
          </p:cNvPr>
          <p:cNvSpPr/>
          <p:nvPr/>
        </p:nvSpPr>
        <p:spPr>
          <a:xfrm rot="1552062">
            <a:off x="3939459" y="1799765"/>
            <a:ext cx="1827051" cy="3305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30A9E7B-AB58-D8D1-54AE-224085713E5F}"/>
              </a:ext>
            </a:extLst>
          </p:cNvPr>
          <p:cNvSpPr/>
          <p:nvPr/>
        </p:nvSpPr>
        <p:spPr>
          <a:xfrm rot="19794484">
            <a:off x="3747061" y="4374717"/>
            <a:ext cx="2115982" cy="3305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Bent-Up 41">
            <a:extLst>
              <a:ext uri="{FF2B5EF4-FFF2-40B4-BE49-F238E27FC236}">
                <a16:creationId xmlns:a16="http://schemas.microsoft.com/office/drawing/2014/main" id="{EB9D3625-6000-EF7B-20EE-665F3E721E1B}"/>
              </a:ext>
            </a:extLst>
          </p:cNvPr>
          <p:cNvSpPr/>
          <p:nvPr/>
        </p:nvSpPr>
        <p:spPr>
          <a:xfrm rot="5400000">
            <a:off x="6776526" y="5719891"/>
            <a:ext cx="402586" cy="1203079"/>
          </a:xfrm>
          <a:prstGeom prst="bentUpArrow">
            <a:avLst>
              <a:gd name="adj1" fmla="val 30048"/>
              <a:gd name="adj2" fmla="val 24475"/>
              <a:gd name="adj3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23AAD9-62BF-A632-BAD5-AC50953EA8A9}"/>
              </a:ext>
            </a:extLst>
          </p:cNvPr>
          <p:cNvGrpSpPr/>
          <p:nvPr/>
        </p:nvGrpSpPr>
        <p:grpSpPr>
          <a:xfrm>
            <a:off x="564377" y="4489810"/>
            <a:ext cx="1004674" cy="986941"/>
            <a:chOff x="423600" y="4687656"/>
            <a:chExt cx="1004674" cy="98694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4934D90-0076-288D-87C4-8E4A974FA68D}"/>
                </a:ext>
              </a:extLst>
            </p:cNvPr>
            <p:cNvSpPr/>
            <p:nvPr/>
          </p:nvSpPr>
          <p:spPr>
            <a:xfrm>
              <a:off x="423600" y="4687656"/>
              <a:ext cx="1004674" cy="986941"/>
            </a:xfrm>
            <a:prstGeom prst="roundRect">
              <a:avLst>
                <a:gd name="adj" fmla="val 2142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sz="1400" dirty="0"/>
                <a:t>Satellite </a:t>
              </a:r>
            </a:p>
          </p:txBody>
        </p:sp>
        <p:pic>
          <p:nvPicPr>
            <p:cNvPr id="1026" name="Picture 2" descr="Space satellite - Free communications icons">
              <a:extLst>
                <a:ext uri="{FF2B5EF4-FFF2-40B4-BE49-F238E27FC236}">
                  <a16:creationId xmlns:a16="http://schemas.microsoft.com/office/drawing/2014/main" id="{AE67A872-D585-B422-0C50-6B7FE9014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46083" y="4779881"/>
              <a:ext cx="551647" cy="55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3843D6F-0BF8-5B71-0B72-471F25753479}"/>
              </a:ext>
            </a:extLst>
          </p:cNvPr>
          <p:cNvSpPr txBox="1"/>
          <p:nvPr/>
        </p:nvSpPr>
        <p:spPr>
          <a:xfrm>
            <a:off x="731972" y="3401402"/>
            <a:ext cx="2223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NMEA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(National Marine Electronics Association)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E1ACCD-F78F-E484-5201-09C6DDF5A805}"/>
              </a:ext>
            </a:extLst>
          </p:cNvPr>
          <p:cNvSpPr txBox="1"/>
          <p:nvPr/>
        </p:nvSpPr>
        <p:spPr>
          <a:xfrm rot="1696674">
            <a:off x="7196075" y="4027068"/>
            <a:ext cx="212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I²C ( Bit-banged 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4AD204-A91F-E32F-D92F-AE814CF404B2}"/>
              </a:ext>
            </a:extLst>
          </p:cNvPr>
          <p:cNvSpPr txBox="1"/>
          <p:nvPr/>
        </p:nvSpPr>
        <p:spPr>
          <a:xfrm rot="20265393">
            <a:off x="7165999" y="1434980"/>
            <a:ext cx="212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I²C Protocol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34DF82-E96C-1E9F-4979-656A5DC6E92E}"/>
              </a:ext>
            </a:extLst>
          </p:cNvPr>
          <p:cNvSpPr txBox="1"/>
          <p:nvPr/>
        </p:nvSpPr>
        <p:spPr>
          <a:xfrm rot="1539381">
            <a:off x="4236958" y="1704859"/>
            <a:ext cx="212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I²C Protocol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EFCEC2-E2DE-C247-2FAB-C44F59A3CCB7}"/>
              </a:ext>
            </a:extLst>
          </p:cNvPr>
          <p:cNvSpPr txBox="1"/>
          <p:nvPr/>
        </p:nvSpPr>
        <p:spPr>
          <a:xfrm>
            <a:off x="5533965" y="4218391"/>
            <a:ext cx="17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 Protocol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181548-3134-13CB-C49A-37DD94EBFFE7}"/>
              </a:ext>
            </a:extLst>
          </p:cNvPr>
          <p:cNvSpPr txBox="1"/>
          <p:nvPr/>
        </p:nvSpPr>
        <p:spPr>
          <a:xfrm>
            <a:off x="5697660" y="6450928"/>
            <a:ext cx="212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Commands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A7FE7F-95E4-6269-C1F6-77B125826764}"/>
              </a:ext>
            </a:extLst>
          </p:cNvPr>
          <p:cNvSpPr txBox="1"/>
          <p:nvPr/>
        </p:nvSpPr>
        <p:spPr>
          <a:xfrm rot="19788635">
            <a:off x="3747652" y="4027068"/>
            <a:ext cx="212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 Protocol</a:t>
            </a:r>
          </a:p>
        </p:txBody>
      </p:sp>
    </p:spTree>
    <p:extLst>
      <p:ext uri="{BB962C8B-B14F-4D97-AF65-F5344CB8AC3E}">
        <p14:creationId xmlns:p14="http://schemas.microsoft.com/office/powerpoint/2010/main" val="74745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AA6FA-A375-DC9B-A646-45CE9BCF7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4E4B-BEEE-70E0-ECA4-99C1ED02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56"/>
            <a:ext cx="10515600" cy="63719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Harware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Setup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1105C4-A3D2-3D38-5B25-917B03898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29" y="873760"/>
            <a:ext cx="6837341" cy="54067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05B40-E27B-2A8C-C4A5-E50B698D23E5}"/>
              </a:ext>
            </a:extLst>
          </p:cNvPr>
          <p:cNvSpPr txBox="1"/>
          <p:nvPr/>
        </p:nvSpPr>
        <p:spPr>
          <a:xfrm>
            <a:off x="2677329" y="6280554"/>
            <a:ext cx="68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Figure: Working Model of Patient Health Tracking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F5064-B93A-F0BD-0469-34292991FBE4}"/>
              </a:ext>
            </a:extLst>
          </p:cNvPr>
          <p:cNvSpPr txBox="1"/>
          <p:nvPr/>
        </p:nvSpPr>
        <p:spPr>
          <a:xfrm>
            <a:off x="8484243" y="4039565"/>
            <a:ext cx="120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Oled Display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A4397-00C1-E965-5342-3C7E08ECC7D7}"/>
              </a:ext>
            </a:extLst>
          </p:cNvPr>
          <p:cNvSpPr txBox="1"/>
          <p:nvPr/>
        </p:nvSpPr>
        <p:spPr>
          <a:xfrm>
            <a:off x="5129514" y="5707241"/>
            <a:ext cx="120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GPS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E1428-CE99-8FE7-9FEA-6CA20A9F7C1B}"/>
              </a:ext>
            </a:extLst>
          </p:cNvPr>
          <p:cNvSpPr txBox="1"/>
          <p:nvPr/>
        </p:nvSpPr>
        <p:spPr>
          <a:xfrm>
            <a:off x="7234457" y="2564044"/>
            <a:ext cx="120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MAX30102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62DB1-E6F1-BA01-425F-6918C72F5C70}"/>
              </a:ext>
            </a:extLst>
          </p:cNvPr>
          <p:cNvSpPr txBox="1"/>
          <p:nvPr/>
        </p:nvSpPr>
        <p:spPr>
          <a:xfrm>
            <a:off x="3694253" y="3577157"/>
            <a:ext cx="120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GSM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9EAF5-5E82-D63A-ED6D-2A966A82B2C0}"/>
              </a:ext>
            </a:extLst>
          </p:cNvPr>
          <p:cNvSpPr txBox="1"/>
          <p:nvPr/>
        </p:nvSpPr>
        <p:spPr>
          <a:xfrm>
            <a:off x="2828081" y="1150759"/>
            <a:ext cx="120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ESP32S3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FE711-EF9F-A857-4C76-94AC350C6EC4}"/>
              </a:ext>
            </a:extLst>
          </p:cNvPr>
          <p:cNvSpPr txBox="1"/>
          <p:nvPr/>
        </p:nvSpPr>
        <p:spPr>
          <a:xfrm>
            <a:off x="6807843" y="3693792"/>
            <a:ext cx="120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ACCELERATOR Module </a:t>
            </a:r>
          </a:p>
        </p:txBody>
      </p:sp>
    </p:spTree>
    <p:extLst>
      <p:ext uri="{BB962C8B-B14F-4D97-AF65-F5344CB8AC3E}">
        <p14:creationId xmlns:p14="http://schemas.microsoft.com/office/powerpoint/2010/main" val="368970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112" y="376863"/>
            <a:ext cx="11412944" cy="50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458"/>
              </a:lnSpc>
            </a:pPr>
            <a:r>
              <a:rPr lang="en-US" sz="400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Limitations of the Patient Health Monitoring Prototype  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F5D804E-AAC4-DED4-8DD2-216B51453153}"/>
              </a:ext>
            </a:extLst>
          </p:cNvPr>
          <p:cNvGrpSpPr/>
          <p:nvPr/>
        </p:nvGrpSpPr>
        <p:grpSpPr>
          <a:xfrm>
            <a:off x="335358" y="1271795"/>
            <a:ext cx="5379559" cy="1043985"/>
            <a:chOff x="335359" y="1030685"/>
            <a:chExt cx="5313602" cy="584894"/>
          </a:xfrm>
        </p:grpSpPr>
        <p:sp>
          <p:nvSpPr>
            <p:cNvPr id="4" name="Shape 2"/>
            <p:cNvSpPr/>
            <p:nvPr/>
          </p:nvSpPr>
          <p:spPr>
            <a:xfrm>
              <a:off x="335359" y="1030685"/>
              <a:ext cx="5313601" cy="584894"/>
            </a:xfrm>
            <a:prstGeom prst="roundRect">
              <a:avLst>
                <a:gd name="adj" fmla="val 2458"/>
              </a:avLst>
            </a:prstGeom>
            <a:solidFill>
              <a:srgbClr val="FFFFFF"/>
            </a:solidFill>
            <a:ln w="15240">
              <a:solidFill>
                <a:srgbClr val="E04F00"/>
              </a:solidFill>
              <a:prstDash val="solid"/>
            </a:ln>
          </p:spPr>
          <p:txBody>
            <a:bodyPr/>
            <a:lstStyle/>
            <a:p>
              <a:pPr algn="just"/>
              <a:endParaRPr lang="en-I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Shape 3"/>
            <p:cNvSpPr/>
            <p:nvPr/>
          </p:nvSpPr>
          <p:spPr>
            <a:xfrm>
              <a:off x="348059" y="1043385"/>
              <a:ext cx="383282" cy="559494"/>
            </a:xfrm>
            <a:prstGeom prst="rect">
              <a:avLst/>
            </a:prstGeom>
            <a:solidFill>
              <a:srgbClr val="E04F00"/>
            </a:solidFill>
            <a:ln/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817" y="1233289"/>
              <a:ext cx="143669" cy="179685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827088" y="1139131"/>
              <a:ext cx="1257895" cy="157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208"/>
                </a:lnSpc>
              </a:pPr>
              <a:r>
                <a:rPr lang="en-US" sz="1600" dirty="0">
                  <a:solidFill>
                    <a:srgbClr val="383838"/>
                  </a:solidFill>
                  <a:latin typeface="Times New Roman" panose="02020603050405020304" pitchFamily="18" charset="0"/>
                  <a:ea typeface="PT Serif" pitchFamily="34" charset="-122"/>
                  <a:cs typeface="Times New Roman" panose="02020603050405020304" pitchFamily="18" charset="0"/>
                </a:rPr>
                <a:t>Sensor Accuracy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827089" y="1353840"/>
              <a:ext cx="4821872" cy="1532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Motion artifacts or improper contact affect MAX30105/LIS3DH,</a:t>
              </a:r>
            </a:p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 requiring calibration for reliable data.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4F29C6B-720E-9055-FD7C-62195F77C4D3}"/>
              </a:ext>
            </a:extLst>
          </p:cNvPr>
          <p:cNvGrpSpPr/>
          <p:nvPr/>
        </p:nvGrpSpPr>
        <p:grpSpPr>
          <a:xfrm>
            <a:off x="335358" y="2679244"/>
            <a:ext cx="5379560" cy="1024919"/>
            <a:chOff x="335359" y="1711326"/>
            <a:chExt cx="5313602" cy="584894"/>
          </a:xfrm>
        </p:grpSpPr>
        <p:sp>
          <p:nvSpPr>
            <p:cNvPr id="9" name="Shape 6"/>
            <p:cNvSpPr/>
            <p:nvPr/>
          </p:nvSpPr>
          <p:spPr>
            <a:xfrm>
              <a:off x="335359" y="1711326"/>
              <a:ext cx="5313601" cy="584894"/>
            </a:xfrm>
            <a:prstGeom prst="roundRect">
              <a:avLst>
                <a:gd name="adj" fmla="val 2458"/>
              </a:avLst>
            </a:prstGeom>
            <a:solidFill>
              <a:srgbClr val="FFFFFF"/>
            </a:solidFill>
            <a:ln w="15240">
              <a:solidFill>
                <a:srgbClr val="E04F00"/>
              </a:solidFill>
              <a:prstDash val="solid"/>
            </a:ln>
          </p:spPr>
        </p:sp>
        <p:sp>
          <p:nvSpPr>
            <p:cNvPr id="10" name="Shape 7"/>
            <p:cNvSpPr/>
            <p:nvPr/>
          </p:nvSpPr>
          <p:spPr>
            <a:xfrm>
              <a:off x="348059" y="1724026"/>
              <a:ext cx="383282" cy="559494"/>
            </a:xfrm>
            <a:prstGeom prst="rect">
              <a:avLst/>
            </a:prstGeom>
            <a:solidFill>
              <a:srgbClr val="E04F00"/>
            </a:solidFill>
            <a:ln/>
          </p:spPr>
        </p:sp>
        <p:pic>
          <p:nvPicPr>
            <p:cNvPr id="11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817" y="1913930"/>
              <a:ext cx="143669" cy="179685"/>
            </a:xfrm>
            <a:prstGeom prst="rect">
              <a:avLst/>
            </a:prstGeom>
          </p:spPr>
        </p:pic>
        <p:sp>
          <p:nvSpPr>
            <p:cNvPr id="12" name="Text 8"/>
            <p:cNvSpPr/>
            <p:nvPr/>
          </p:nvSpPr>
          <p:spPr>
            <a:xfrm>
              <a:off x="827088" y="1819771"/>
              <a:ext cx="1257895" cy="157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208"/>
                </a:lnSpc>
              </a:pPr>
              <a:r>
                <a:rPr lang="en-US" sz="1600" dirty="0">
                  <a:solidFill>
                    <a:srgbClr val="383838"/>
                  </a:solidFill>
                  <a:latin typeface="Times New Roman" panose="02020603050405020304" pitchFamily="18" charset="0"/>
                  <a:ea typeface="PT Serif" pitchFamily="34" charset="-122"/>
                  <a:cs typeface="Times New Roman" panose="02020603050405020304" pitchFamily="18" charset="0"/>
                </a:rPr>
                <a:t>Fall Detection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9"/>
            <p:cNvSpPr/>
            <p:nvPr/>
          </p:nvSpPr>
          <p:spPr>
            <a:xfrm>
              <a:off x="827089" y="2034481"/>
              <a:ext cx="4821872" cy="1652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Simple acceleration thresholds risk false positives (sudden movement) </a:t>
              </a:r>
            </a:p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or false negatives (slow falls).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C66241-6A76-E911-4224-886639F25067}"/>
              </a:ext>
            </a:extLst>
          </p:cNvPr>
          <p:cNvGrpSpPr/>
          <p:nvPr/>
        </p:nvGrpSpPr>
        <p:grpSpPr>
          <a:xfrm>
            <a:off x="348216" y="4193821"/>
            <a:ext cx="5379562" cy="808534"/>
            <a:chOff x="335359" y="2391965"/>
            <a:chExt cx="5313602" cy="584894"/>
          </a:xfrm>
        </p:grpSpPr>
        <p:sp>
          <p:nvSpPr>
            <p:cNvPr id="14" name="Shape 10"/>
            <p:cNvSpPr/>
            <p:nvPr/>
          </p:nvSpPr>
          <p:spPr>
            <a:xfrm>
              <a:off x="335359" y="2391965"/>
              <a:ext cx="5313601" cy="584894"/>
            </a:xfrm>
            <a:prstGeom prst="roundRect">
              <a:avLst>
                <a:gd name="adj" fmla="val 2458"/>
              </a:avLst>
            </a:prstGeom>
            <a:solidFill>
              <a:srgbClr val="FFFFFF"/>
            </a:solidFill>
            <a:ln w="15240">
              <a:solidFill>
                <a:srgbClr val="E04F00"/>
              </a:solidFill>
              <a:prstDash val="solid"/>
            </a:ln>
          </p:spPr>
          <p:txBody>
            <a:bodyPr/>
            <a:lstStyle/>
            <a:p>
              <a:pPr algn="just"/>
              <a:endParaRPr lang="en-I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Shape 11"/>
            <p:cNvSpPr/>
            <p:nvPr/>
          </p:nvSpPr>
          <p:spPr>
            <a:xfrm>
              <a:off x="348059" y="2404666"/>
              <a:ext cx="383282" cy="559494"/>
            </a:xfrm>
            <a:prstGeom prst="rect">
              <a:avLst/>
            </a:prstGeom>
            <a:solidFill>
              <a:srgbClr val="E04F00"/>
            </a:solidFill>
            <a:ln/>
          </p:spPr>
        </p:sp>
        <p:pic>
          <p:nvPicPr>
            <p:cNvPr id="16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817" y="2594570"/>
              <a:ext cx="143669" cy="179685"/>
            </a:xfrm>
            <a:prstGeom prst="rect">
              <a:avLst/>
            </a:prstGeom>
          </p:spPr>
        </p:pic>
        <p:sp>
          <p:nvSpPr>
            <p:cNvPr id="17" name="Text 12"/>
            <p:cNvSpPr/>
            <p:nvPr/>
          </p:nvSpPr>
          <p:spPr>
            <a:xfrm>
              <a:off x="827088" y="2500412"/>
              <a:ext cx="1257895" cy="157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208"/>
                </a:lnSpc>
              </a:pPr>
              <a:r>
                <a:rPr lang="en-US" sz="1600" dirty="0">
                  <a:solidFill>
                    <a:srgbClr val="383838"/>
                  </a:solidFill>
                  <a:latin typeface="Times New Roman" panose="02020603050405020304" pitchFamily="18" charset="0"/>
                  <a:ea typeface="PT Serif" pitchFamily="34" charset="-122"/>
                  <a:cs typeface="Times New Roman" panose="02020603050405020304" pitchFamily="18" charset="0"/>
                </a:rPr>
                <a:t>Power Consumption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13"/>
            <p:cNvSpPr/>
            <p:nvPr/>
          </p:nvSpPr>
          <p:spPr>
            <a:xfrm>
              <a:off x="827089" y="2715121"/>
              <a:ext cx="4821872" cy="1652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Continuous operation (sensors, OLED, GPS, SIM800C) drains battery </a:t>
              </a:r>
            </a:p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quickly, limiting device uptime.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3078F04-DA4D-9322-BD59-DE656582FDCF}"/>
              </a:ext>
            </a:extLst>
          </p:cNvPr>
          <p:cNvGrpSpPr/>
          <p:nvPr/>
        </p:nvGrpSpPr>
        <p:grpSpPr>
          <a:xfrm>
            <a:off x="348214" y="5546395"/>
            <a:ext cx="5379563" cy="808534"/>
            <a:chOff x="335359" y="3072607"/>
            <a:chExt cx="5313601" cy="584894"/>
          </a:xfrm>
        </p:grpSpPr>
        <p:sp>
          <p:nvSpPr>
            <p:cNvPr id="19" name="Shape 14"/>
            <p:cNvSpPr/>
            <p:nvPr/>
          </p:nvSpPr>
          <p:spPr>
            <a:xfrm>
              <a:off x="335359" y="3072607"/>
              <a:ext cx="5313601" cy="584894"/>
            </a:xfrm>
            <a:prstGeom prst="roundRect">
              <a:avLst>
                <a:gd name="adj" fmla="val 2458"/>
              </a:avLst>
            </a:prstGeom>
            <a:solidFill>
              <a:srgbClr val="FFFFFF"/>
            </a:solidFill>
            <a:ln w="15240">
              <a:solidFill>
                <a:srgbClr val="E04F00"/>
              </a:solidFill>
              <a:prstDash val="solid"/>
            </a:ln>
          </p:spPr>
        </p:sp>
        <p:sp>
          <p:nvSpPr>
            <p:cNvPr id="20" name="Shape 15"/>
            <p:cNvSpPr/>
            <p:nvPr/>
          </p:nvSpPr>
          <p:spPr>
            <a:xfrm>
              <a:off x="348059" y="3085307"/>
              <a:ext cx="383282" cy="559494"/>
            </a:xfrm>
            <a:prstGeom prst="rect">
              <a:avLst/>
            </a:prstGeom>
            <a:solidFill>
              <a:srgbClr val="E04F00"/>
            </a:solidFill>
            <a:ln/>
          </p:spPr>
        </p:sp>
        <p:pic>
          <p:nvPicPr>
            <p:cNvPr id="21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817" y="3275211"/>
              <a:ext cx="143669" cy="179685"/>
            </a:xfrm>
            <a:prstGeom prst="rect">
              <a:avLst/>
            </a:prstGeom>
          </p:spPr>
        </p:pic>
        <p:sp>
          <p:nvSpPr>
            <p:cNvPr id="22" name="Text 16"/>
            <p:cNvSpPr/>
            <p:nvPr/>
          </p:nvSpPr>
          <p:spPr>
            <a:xfrm>
              <a:off x="827088" y="3181052"/>
              <a:ext cx="1257895" cy="157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208"/>
                </a:lnSpc>
              </a:pPr>
              <a:r>
                <a:rPr lang="en-US" sz="1600" dirty="0">
                  <a:solidFill>
                    <a:srgbClr val="383838"/>
                  </a:solidFill>
                  <a:latin typeface="Times New Roman" panose="02020603050405020304" pitchFamily="18" charset="0"/>
                  <a:ea typeface="PT Serif" pitchFamily="34" charset="-122"/>
                  <a:cs typeface="Times New Roman" panose="02020603050405020304" pitchFamily="18" charset="0"/>
                </a:rPr>
                <a:t>GPS Availability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17"/>
            <p:cNvSpPr/>
            <p:nvPr/>
          </p:nvSpPr>
          <p:spPr>
            <a:xfrm>
              <a:off x="827089" y="3395762"/>
              <a:ext cx="4758372" cy="1532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Indoor or dense areas degrade GPS signals, impacting emergency</a:t>
              </a:r>
            </a:p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 location reliability and alert delivery.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779BA6D-4120-AC46-B01A-AF29352E2965}"/>
              </a:ext>
            </a:extLst>
          </p:cNvPr>
          <p:cNvGrpSpPr/>
          <p:nvPr/>
        </p:nvGrpSpPr>
        <p:grpSpPr>
          <a:xfrm>
            <a:off x="6235971" y="1271795"/>
            <a:ext cx="5379558" cy="1021316"/>
            <a:chOff x="335359" y="3753247"/>
            <a:chExt cx="5313601" cy="584894"/>
          </a:xfrm>
        </p:grpSpPr>
        <p:sp>
          <p:nvSpPr>
            <p:cNvPr id="24" name="Shape 18"/>
            <p:cNvSpPr/>
            <p:nvPr/>
          </p:nvSpPr>
          <p:spPr>
            <a:xfrm>
              <a:off x="335359" y="3753247"/>
              <a:ext cx="5313601" cy="584894"/>
            </a:xfrm>
            <a:prstGeom prst="roundRect">
              <a:avLst>
                <a:gd name="adj" fmla="val 2458"/>
              </a:avLst>
            </a:prstGeom>
            <a:solidFill>
              <a:srgbClr val="FFFFFF"/>
            </a:solidFill>
            <a:ln w="15240">
              <a:solidFill>
                <a:srgbClr val="E04F00"/>
              </a:solidFill>
              <a:prstDash val="solid"/>
            </a:ln>
          </p:spPr>
        </p:sp>
        <p:sp>
          <p:nvSpPr>
            <p:cNvPr id="25" name="Shape 19"/>
            <p:cNvSpPr/>
            <p:nvPr/>
          </p:nvSpPr>
          <p:spPr>
            <a:xfrm>
              <a:off x="348059" y="3765947"/>
              <a:ext cx="383282" cy="559494"/>
            </a:xfrm>
            <a:prstGeom prst="rect">
              <a:avLst/>
            </a:prstGeom>
            <a:solidFill>
              <a:srgbClr val="E04F00"/>
            </a:solidFill>
            <a:ln/>
          </p:spPr>
        </p:sp>
        <p:pic>
          <p:nvPicPr>
            <p:cNvPr id="26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817" y="3955852"/>
              <a:ext cx="143669" cy="179685"/>
            </a:xfrm>
            <a:prstGeom prst="rect">
              <a:avLst/>
            </a:prstGeom>
          </p:spPr>
        </p:pic>
        <p:sp>
          <p:nvSpPr>
            <p:cNvPr id="27" name="Text 20"/>
            <p:cNvSpPr/>
            <p:nvPr/>
          </p:nvSpPr>
          <p:spPr>
            <a:xfrm>
              <a:off x="827088" y="3861693"/>
              <a:ext cx="1257895" cy="157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208"/>
                </a:lnSpc>
              </a:pPr>
              <a:r>
                <a:rPr lang="en-US" sz="1600" dirty="0">
                  <a:solidFill>
                    <a:srgbClr val="383838"/>
                  </a:solidFill>
                  <a:latin typeface="Times New Roman" panose="02020603050405020304" pitchFamily="18" charset="0"/>
                  <a:ea typeface="PT Serif" pitchFamily="34" charset="-122"/>
                  <a:cs typeface="Times New Roman" panose="02020603050405020304" pitchFamily="18" charset="0"/>
                </a:rPr>
                <a:t>Cellular Dependence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21"/>
            <p:cNvSpPr/>
            <p:nvPr/>
          </p:nvSpPr>
          <p:spPr>
            <a:xfrm>
              <a:off x="827088" y="4076403"/>
              <a:ext cx="4758373" cy="1532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No signal means no SIM800C alerts, directly impacting timely </a:t>
              </a:r>
            </a:p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emergency communication.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7E273A-A7BC-6C73-BB58-CAA8F0D8FB19}"/>
              </a:ext>
            </a:extLst>
          </p:cNvPr>
          <p:cNvGrpSpPr/>
          <p:nvPr/>
        </p:nvGrpSpPr>
        <p:grpSpPr>
          <a:xfrm>
            <a:off x="6264169" y="2679244"/>
            <a:ext cx="5379558" cy="1003544"/>
            <a:chOff x="335359" y="4433888"/>
            <a:chExt cx="5313601" cy="584894"/>
          </a:xfrm>
        </p:grpSpPr>
        <p:sp>
          <p:nvSpPr>
            <p:cNvPr id="29" name="Shape 22"/>
            <p:cNvSpPr/>
            <p:nvPr/>
          </p:nvSpPr>
          <p:spPr>
            <a:xfrm>
              <a:off x="335359" y="4433888"/>
              <a:ext cx="5313601" cy="584894"/>
            </a:xfrm>
            <a:prstGeom prst="roundRect">
              <a:avLst>
                <a:gd name="adj" fmla="val 2458"/>
              </a:avLst>
            </a:prstGeom>
            <a:solidFill>
              <a:srgbClr val="FFFFFF"/>
            </a:solidFill>
            <a:ln w="15240">
              <a:solidFill>
                <a:srgbClr val="E04F00"/>
              </a:solidFill>
              <a:prstDash val="solid"/>
            </a:ln>
          </p:spPr>
        </p:sp>
        <p:sp>
          <p:nvSpPr>
            <p:cNvPr id="30" name="Shape 23"/>
            <p:cNvSpPr/>
            <p:nvPr/>
          </p:nvSpPr>
          <p:spPr>
            <a:xfrm>
              <a:off x="348059" y="4446588"/>
              <a:ext cx="383282" cy="559494"/>
            </a:xfrm>
            <a:prstGeom prst="rect">
              <a:avLst/>
            </a:prstGeom>
            <a:solidFill>
              <a:srgbClr val="E04F00"/>
            </a:solidFill>
            <a:ln/>
          </p:spPr>
        </p:sp>
        <p:pic>
          <p:nvPicPr>
            <p:cNvPr id="31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817" y="4636493"/>
              <a:ext cx="143669" cy="179685"/>
            </a:xfrm>
            <a:prstGeom prst="rect">
              <a:avLst/>
            </a:prstGeom>
          </p:spPr>
        </p:pic>
        <p:sp>
          <p:nvSpPr>
            <p:cNvPr id="32" name="Text 24"/>
            <p:cNvSpPr/>
            <p:nvPr/>
          </p:nvSpPr>
          <p:spPr>
            <a:xfrm>
              <a:off x="827088" y="4542333"/>
              <a:ext cx="1257895" cy="157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208"/>
                </a:lnSpc>
              </a:pPr>
              <a:r>
                <a:rPr lang="en-US" sz="1600" dirty="0">
                  <a:solidFill>
                    <a:srgbClr val="383838"/>
                  </a:solidFill>
                  <a:latin typeface="Times New Roman" panose="02020603050405020304" pitchFamily="18" charset="0"/>
                  <a:ea typeface="PT Serif" pitchFamily="34" charset="-122"/>
                  <a:cs typeface="Times New Roman" panose="02020603050405020304" pitchFamily="18" charset="0"/>
                </a:rPr>
                <a:t>Limited User Interface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25"/>
            <p:cNvSpPr/>
            <p:nvPr/>
          </p:nvSpPr>
          <p:spPr>
            <a:xfrm>
              <a:off x="827088" y="4757044"/>
              <a:ext cx="4758373" cy="1532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Small OLED restricts interaction and feedback,</a:t>
              </a:r>
            </a:p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 creating accessibility issues for some users.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1A8E4A-824B-CB50-CEE5-EADD289FE8AB}"/>
              </a:ext>
            </a:extLst>
          </p:cNvPr>
          <p:cNvGrpSpPr/>
          <p:nvPr/>
        </p:nvGrpSpPr>
        <p:grpSpPr>
          <a:xfrm>
            <a:off x="6235971" y="4120569"/>
            <a:ext cx="5407755" cy="880289"/>
            <a:chOff x="335359" y="5114529"/>
            <a:chExt cx="5313601" cy="584894"/>
          </a:xfrm>
        </p:grpSpPr>
        <p:sp>
          <p:nvSpPr>
            <p:cNvPr id="34" name="Shape 26"/>
            <p:cNvSpPr/>
            <p:nvPr/>
          </p:nvSpPr>
          <p:spPr>
            <a:xfrm>
              <a:off x="335359" y="5114529"/>
              <a:ext cx="5313601" cy="584894"/>
            </a:xfrm>
            <a:prstGeom prst="roundRect">
              <a:avLst>
                <a:gd name="adj" fmla="val 2458"/>
              </a:avLst>
            </a:prstGeom>
            <a:solidFill>
              <a:srgbClr val="FFFFFF"/>
            </a:solidFill>
            <a:ln w="15240">
              <a:solidFill>
                <a:srgbClr val="E04F00"/>
              </a:solidFill>
              <a:prstDash val="solid"/>
            </a:ln>
          </p:spPr>
        </p:sp>
        <p:sp>
          <p:nvSpPr>
            <p:cNvPr id="35" name="Shape 27"/>
            <p:cNvSpPr/>
            <p:nvPr/>
          </p:nvSpPr>
          <p:spPr>
            <a:xfrm>
              <a:off x="348059" y="5127229"/>
              <a:ext cx="383282" cy="559494"/>
            </a:xfrm>
            <a:prstGeom prst="rect">
              <a:avLst/>
            </a:prstGeom>
            <a:solidFill>
              <a:srgbClr val="E04F00"/>
            </a:solidFill>
            <a:ln/>
          </p:spPr>
        </p:sp>
        <p:pic>
          <p:nvPicPr>
            <p:cNvPr id="36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7817" y="5317133"/>
              <a:ext cx="143669" cy="179685"/>
            </a:xfrm>
            <a:prstGeom prst="rect">
              <a:avLst/>
            </a:prstGeom>
          </p:spPr>
        </p:pic>
        <p:sp>
          <p:nvSpPr>
            <p:cNvPr id="37" name="Text 28"/>
            <p:cNvSpPr/>
            <p:nvPr/>
          </p:nvSpPr>
          <p:spPr>
            <a:xfrm>
              <a:off x="827088" y="5222974"/>
              <a:ext cx="1257895" cy="157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208"/>
                </a:lnSpc>
              </a:pPr>
              <a:r>
                <a:rPr lang="en-US" sz="1600" dirty="0">
                  <a:solidFill>
                    <a:srgbClr val="383838"/>
                  </a:solidFill>
                  <a:latin typeface="Times New Roman" panose="02020603050405020304" pitchFamily="18" charset="0"/>
                  <a:ea typeface="PT Serif" pitchFamily="34" charset="-122"/>
                  <a:cs typeface="Times New Roman" panose="02020603050405020304" pitchFamily="18" charset="0"/>
                </a:rPr>
                <a:t>Contact Flexibility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 29"/>
            <p:cNvSpPr/>
            <p:nvPr/>
          </p:nvSpPr>
          <p:spPr>
            <a:xfrm>
              <a:off x="827088" y="5437684"/>
              <a:ext cx="4758373" cy="2490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Hardcoded contacts lack dynamic management. No wireless fallback impacts</a:t>
              </a:r>
            </a:p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 communication in outages.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3C8F54-CA2C-B314-04DF-64EBDDABC1ED}"/>
              </a:ext>
            </a:extLst>
          </p:cNvPr>
          <p:cNvGrpSpPr/>
          <p:nvPr/>
        </p:nvGrpSpPr>
        <p:grpSpPr>
          <a:xfrm>
            <a:off x="6235971" y="5504219"/>
            <a:ext cx="5473713" cy="880289"/>
            <a:chOff x="335359" y="5795169"/>
            <a:chExt cx="5313601" cy="584894"/>
          </a:xfrm>
        </p:grpSpPr>
        <p:sp>
          <p:nvSpPr>
            <p:cNvPr id="39" name="Shape 30"/>
            <p:cNvSpPr/>
            <p:nvPr/>
          </p:nvSpPr>
          <p:spPr>
            <a:xfrm>
              <a:off x="335359" y="5795169"/>
              <a:ext cx="5313601" cy="584894"/>
            </a:xfrm>
            <a:prstGeom prst="roundRect">
              <a:avLst>
                <a:gd name="adj" fmla="val 2458"/>
              </a:avLst>
            </a:prstGeom>
            <a:solidFill>
              <a:srgbClr val="FFFFFF"/>
            </a:solidFill>
            <a:ln w="15240">
              <a:solidFill>
                <a:srgbClr val="E04F00"/>
              </a:solidFill>
              <a:prstDash val="solid"/>
            </a:ln>
          </p:spPr>
        </p:sp>
        <p:sp>
          <p:nvSpPr>
            <p:cNvPr id="40" name="Shape 31"/>
            <p:cNvSpPr/>
            <p:nvPr/>
          </p:nvSpPr>
          <p:spPr>
            <a:xfrm>
              <a:off x="348059" y="5807870"/>
              <a:ext cx="383282" cy="559494"/>
            </a:xfrm>
            <a:prstGeom prst="rect">
              <a:avLst/>
            </a:prstGeom>
            <a:solidFill>
              <a:srgbClr val="E04F00"/>
            </a:solidFill>
            <a:ln/>
          </p:spPr>
        </p:sp>
        <p:pic>
          <p:nvPicPr>
            <p:cNvPr id="41" name="Image 7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817" y="5997773"/>
              <a:ext cx="143669" cy="179685"/>
            </a:xfrm>
            <a:prstGeom prst="rect">
              <a:avLst/>
            </a:prstGeom>
          </p:spPr>
        </p:pic>
        <p:sp>
          <p:nvSpPr>
            <p:cNvPr id="42" name="Text 32"/>
            <p:cNvSpPr/>
            <p:nvPr/>
          </p:nvSpPr>
          <p:spPr>
            <a:xfrm>
              <a:off x="827088" y="5903615"/>
              <a:ext cx="1257895" cy="157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208"/>
                </a:lnSpc>
              </a:pPr>
              <a:r>
                <a:rPr lang="en-US" sz="1600" dirty="0">
                  <a:solidFill>
                    <a:srgbClr val="383838"/>
                  </a:solidFill>
                  <a:latin typeface="Times New Roman" panose="02020603050405020304" pitchFamily="18" charset="0"/>
                  <a:ea typeface="PT Serif" pitchFamily="34" charset="-122"/>
                  <a:cs typeface="Times New Roman" panose="02020603050405020304" pitchFamily="18" charset="0"/>
                </a:rPr>
                <a:t>Scalability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33"/>
            <p:cNvSpPr/>
            <p:nvPr/>
          </p:nvSpPr>
          <p:spPr>
            <a:xfrm>
              <a:off x="827089" y="6118324"/>
              <a:ext cx="4384992" cy="1572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Hardware and code complexity can hinder adding features</a:t>
              </a:r>
            </a:p>
            <a:p>
              <a:pPr algn="just">
                <a:lnSpc>
                  <a:spcPts val="1167"/>
                </a:lnSpc>
              </a:pPr>
              <a:r>
                <a:rPr lang="en-US" sz="1200" dirty="0">
                  <a:solidFill>
                    <a:srgbClr val="383838"/>
                  </a:solidFill>
                  <a:latin typeface="Times New Roman" panose="02020603050405020304" pitchFamily="18" charset="0"/>
                  <a:ea typeface="DM Sans" pitchFamily="34" charset="-122"/>
                  <a:cs typeface="Times New Roman" panose="02020603050405020304" pitchFamily="18" charset="0"/>
                </a:rPr>
                <a:t> leading to performance bottlenecks.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48F9FF7-A6AE-80DA-FCE6-5EA159F9A2C8}"/>
              </a:ext>
            </a:extLst>
          </p:cNvPr>
          <p:cNvSpPr/>
          <p:nvPr/>
        </p:nvSpPr>
        <p:spPr>
          <a:xfrm>
            <a:off x="10647680" y="6403622"/>
            <a:ext cx="1514376" cy="4186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094A-B01C-ED62-065C-62DAEEFA7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6213-3BD8-DCD6-858B-1ECC4B31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56"/>
            <a:ext cx="10515600" cy="63719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7C995-5EAC-B8BF-56E9-B371B091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85" y="890286"/>
            <a:ext cx="6025588" cy="537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2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0EDC7-322E-BB36-27FC-6DD619EC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5584-FEC5-5064-C07D-9430A369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56"/>
            <a:ext cx="10515600" cy="63719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83BD5-710E-2016-3B07-05939FACA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946393"/>
            <a:ext cx="4596619" cy="517305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Sensor Technology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Predictive Health Alerts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Connectivity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Enhancements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Healthcare Systems</a:t>
            </a:r>
          </a:p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Applications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4" descr="Generated image">
            <a:extLst>
              <a:ext uri="{FF2B5EF4-FFF2-40B4-BE49-F238E27FC236}">
                <a16:creationId xmlns:a16="http://schemas.microsoft.com/office/drawing/2014/main" id="{C906DD34-4943-0D60-87F7-BBDB38DE33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Generated image">
            <a:extLst>
              <a:ext uri="{FF2B5EF4-FFF2-40B4-BE49-F238E27FC236}">
                <a16:creationId xmlns:a16="http://schemas.microsoft.com/office/drawing/2014/main" id="{930CEAB3-D7A2-1A26-9743-1FBE583A8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8" descr="Generated image">
            <a:extLst>
              <a:ext uri="{FF2B5EF4-FFF2-40B4-BE49-F238E27FC236}">
                <a16:creationId xmlns:a16="http://schemas.microsoft.com/office/drawing/2014/main" id="{FD60AD64-F1F3-B9EF-0048-59C722F671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5F45E-EC00-0774-1B34-5BCCF18A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8554"/>
            <a:ext cx="561848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9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2EAA5-41FA-8DA8-7F0C-AA1EA16EA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Unlocking the Business Magic of Instant Recognition">
            <a:extLst>
              <a:ext uri="{FF2B5EF4-FFF2-40B4-BE49-F238E27FC236}">
                <a16:creationId xmlns:a16="http://schemas.microsoft.com/office/drawing/2014/main" id="{E80CA62D-D4DE-C7CB-2DEF-4598B7EE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548">
            <a:off x="367288" y="215537"/>
            <a:ext cx="11457425" cy="64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62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622A-9D85-63A8-D646-413602B05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5508"/>
            <a:ext cx="9255369" cy="562707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89570-0035-2FB3-DD46-097215F43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477" y="764931"/>
            <a:ext cx="9841523" cy="5723792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Block Diagram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Hardware Setup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Limitations of the Patient Health Monitoring Prototype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9800" y="2375773"/>
            <a:ext cx="3102135" cy="31021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D3F54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5346" y="2040357"/>
            <a:ext cx="1551068" cy="3772967"/>
            <a:chOff x="0" y="0"/>
            <a:chExt cx="612767" cy="14905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2767" cy="1490555"/>
            </a:xfrm>
            <a:custGeom>
              <a:avLst/>
              <a:gdLst/>
              <a:ahLst/>
              <a:cxnLst/>
              <a:rect l="l" t="t" r="r" b="b"/>
              <a:pathLst>
                <a:path w="612767" h="1490555">
                  <a:moveTo>
                    <a:pt x="0" y="0"/>
                  </a:moveTo>
                  <a:lnTo>
                    <a:pt x="612767" y="0"/>
                  </a:lnTo>
                  <a:lnTo>
                    <a:pt x="612767" y="1490555"/>
                  </a:lnTo>
                  <a:lnTo>
                    <a:pt x="0" y="14905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12767" cy="151913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522"/>
                </a:lnSpc>
              </a:pPr>
              <a:endParaRPr sz="1688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33467" y="2599439"/>
            <a:ext cx="2654802" cy="26548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80C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2493"/>
                </a:lnSpc>
              </a:pPr>
              <a:r>
                <a:rPr lang="en-US" sz="178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Central Processor</a:t>
              </a:r>
            </a:p>
            <a:p>
              <a:pPr algn="ctr">
                <a:lnSpc>
                  <a:spcPts val="2493"/>
                </a:lnSpc>
                <a:spcBef>
                  <a:spcPct val="0"/>
                </a:spcBef>
              </a:pPr>
              <a:r>
                <a:rPr lang="en-US" sz="178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ESP32 S3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24936" y="5957465"/>
            <a:ext cx="712576" cy="71257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335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</a:pPr>
              <a:endParaRPr sz="1688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16106" y="5813324"/>
            <a:ext cx="3087290" cy="1000856"/>
            <a:chOff x="0" y="0"/>
            <a:chExt cx="955404" cy="3097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5404" cy="309729"/>
            </a:xfrm>
            <a:custGeom>
              <a:avLst/>
              <a:gdLst/>
              <a:ahLst/>
              <a:cxnLst/>
              <a:rect l="l" t="t" r="r" b="b"/>
              <a:pathLst>
                <a:path w="955404" h="309729">
                  <a:moveTo>
                    <a:pt x="37615" y="0"/>
                  </a:moveTo>
                  <a:lnTo>
                    <a:pt x="917789" y="0"/>
                  </a:lnTo>
                  <a:cubicBezTo>
                    <a:pt x="938563" y="0"/>
                    <a:pt x="955404" y="16841"/>
                    <a:pt x="955404" y="37615"/>
                  </a:cubicBezTo>
                  <a:lnTo>
                    <a:pt x="955404" y="272114"/>
                  </a:lnTo>
                  <a:cubicBezTo>
                    <a:pt x="955404" y="282090"/>
                    <a:pt x="951441" y="291657"/>
                    <a:pt x="944387" y="298711"/>
                  </a:cubicBezTo>
                  <a:cubicBezTo>
                    <a:pt x="937333" y="305766"/>
                    <a:pt x="927765" y="309729"/>
                    <a:pt x="917789" y="309729"/>
                  </a:cubicBezTo>
                  <a:lnTo>
                    <a:pt x="37615" y="309729"/>
                  </a:lnTo>
                  <a:cubicBezTo>
                    <a:pt x="27639" y="309729"/>
                    <a:pt x="18071" y="305766"/>
                    <a:pt x="11017" y="298711"/>
                  </a:cubicBezTo>
                  <a:cubicBezTo>
                    <a:pt x="3963" y="291657"/>
                    <a:pt x="0" y="282090"/>
                    <a:pt x="0" y="272114"/>
                  </a:cubicBezTo>
                  <a:lnTo>
                    <a:pt x="0" y="37615"/>
                  </a:lnTo>
                  <a:cubicBezTo>
                    <a:pt x="0" y="27639"/>
                    <a:pt x="3963" y="18071"/>
                    <a:pt x="11017" y="11017"/>
                  </a:cubicBezTo>
                  <a:cubicBezTo>
                    <a:pt x="18071" y="3963"/>
                    <a:pt x="27639" y="0"/>
                    <a:pt x="37615" y="0"/>
                  </a:cubicBezTo>
                  <a:close/>
                </a:path>
              </a:pathLst>
            </a:custGeom>
            <a:solidFill>
              <a:srgbClr val="F5B80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955404" cy="338304"/>
            </a:xfrm>
            <a:prstGeom prst="rect">
              <a:avLst/>
            </a:prstGeom>
          </p:spPr>
          <p:txBody>
            <a:bodyPr lIns="43235" tIns="43235" rIns="43235" bIns="43235" rtlCol="0" anchor="ctr"/>
            <a:lstStyle/>
            <a:p>
              <a:pPr algn="ctr">
                <a:lnSpc>
                  <a:spcPts val="2263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54315" y="4764008"/>
            <a:ext cx="712576" cy="71257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3350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</a:pPr>
              <a:endParaRPr sz="1688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000858" y="3570552"/>
            <a:ext cx="712576" cy="71257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335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</a:pPr>
              <a:endParaRPr sz="1688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54315" y="2375773"/>
            <a:ext cx="712576" cy="71257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3350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</a:pPr>
              <a:endParaRPr sz="1688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724936" y="1183640"/>
            <a:ext cx="712576" cy="71257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3350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</a:pPr>
              <a:endParaRPr sz="1688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645485" y="4619868"/>
            <a:ext cx="3087290" cy="1000856"/>
            <a:chOff x="0" y="0"/>
            <a:chExt cx="955404" cy="30972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55404" cy="309729"/>
            </a:xfrm>
            <a:custGeom>
              <a:avLst/>
              <a:gdLst/>
              <a:ahLst/>
              <a:cxnLst/>
              <a:rect l="l" t="t" r="r" b="b"/>
              <a:pathLst>
                <a:path w="955404" h="309729">
                  <a:moveTo>
                    <a:pt x="37615" y="0"/>
                  </a:moveTo>
                  <a:lnTo>
                    <a:pt x="917789" y="0"/>
                  </a:lnTo>
                  <a:cubicBezTo>
                    <a:pt x="938563" y="0"/>
                    <a:pt x="955404" y="16841"/>
                    <a:pt x="955404" y="37615"/>
                  </a:cubicBezTo>
                  <a:lnTo>
                    <a:pt x="955404" y="272114"/>
                  </a:lnTo>
                  <a:cubicBezTo>
                    <a:pt x="955404" y="282090"/>
                    <a:pt x="951441" y="291657"/>
                    <a:pt x="944387" y="298711"/>
                  </a:cubicBezTo>
                  <a:cubicBezTo>
                    <a:pt x="937333" y="305766"/>
                    <a:pt x="927765" y="309729"/>
                    <a:pt x="917789" y="309729"/>
                  </a:cubicBezTo>
                  <a:lnTo>
                    <a:pt x="37615" y="309729"/>
                  </a:lnTo>
                  <a:cubicBezTo>
                    <a:pt x="27639" y="309729"/>
                    <a:pt x="18071" y="305766"/>
                    <a:pt x="11017" y="298711"/>
                  </a:cubicBezTo>
                  <a:cubicBezTo>
                    <a:pt x="3963" y="291657"/>
                    <a:pt x="0" y="282090"/>
                    <a:pt x="0" y="272114"/>
                  </a:cubicBezTo>
                  <a:lnTo>
                    <a:pt x="0" y="37615"/>
                  </a:lnTo>
                  <a:cubicBezTo>
                    <a:pt x="0" y="27639"/>
                    <a:pt x="3963" y="18071"/>
                    <a:pt x="11017" y="11017"/>
                  </a:cubicBezTo>
                  <a:cubicBezTo>
                    <a:pt x="18071" y="3963"/>
                    <a:pt x="27639" y="0"/>
                    <a:pt x="37615" y="0"/>
                  </a:cubicBezTo>
                  <a:close/>
                </a:path>
              </a:pathLst>
            </a:custGeom>
            <a:solidFill>
              <a:srgbClr val="F5B80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955404" cy="338304"/>
            </a:xfrm>
            <a:prstGeom prst="rect">
              <a:avLst/>
            </a:prstGeom>
          </p:spPr>
          <p:txBody>
            <a:bodyPr lIns="43235" tIns="43235" rIns="43235" bIns="43235" rtlCol="0" anchor="ctr"/>
            <a:lstStyle/>
            <a:p>
              <a:pPr algn="ctr">
                <a:lnSpc>
                  <a:spcPts val="2263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894911" y="3426412"/>
            <a:ext cx="3087290" cy="1000856"/>
            <a:chOff x="0" y="0"/>
            <a:chExt cx="955404" cy="30972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55404" cy="309729"/>
            </a:xfrm>
            <a:custGeom>
              <a:avLst/>
              <a:gdLst/>
              <a:ahLst/>
              <a:cxnLst/>
              <a:rect l="l" t="t" r="r" b="b"/>
              <a:pathLst>
                <a:path w="955404" h="309729">
                  <a:moveTo>
                    <a:pt x="37615" y="0"/>
                  </a:moveTo>
                  <a:lnTo>
                    <a:pt x="917789" y="0"/>
                  </a:lnTo>
                  <a:cubicBezTo>
                    <a:pt x="938563" y="0"/>
                    <a:pt x="955404" y="16841"/>
                    <a:pt x="955404" y="37615"/>
                  </a:cubicBezTo>
                  <a:lnTo>
                    <a:pt x="955404" y="272114"/>
                  </a:lnTo>
                  <a:cubicBezTo>
                    <a:pt x="955404" y="282090"/>
                    <a:pt x="951441" y="291657"/>
                    <a:pt x="944387" y="298711"/>
                  </a:cubicBezTo>
                  <a:cubicBezTo>
                    <a:pt x="937333" y="305766"/>
                    <a:pt x="927765" y="309729"/>
                    <a:pt x="917789" y="309729"/>
                  </a:cubicBezTo>
                  <a:lnTo>
                    <a:pt x="37615" y="309729"/>
                  </a:lnTo>
                  <a:cubicBezTo>
                    <a:pt x="27639" y="309729"/>
                    <a:pt x="18071" y="305766"/>
                    <a:pt x="11017" y="298711"/>
                  </a:cubicBezTo>
                  <a:cubicBezTo>
                    <a:pt x="3963" y="291657"/>
                    <a:pt x="0" y="282090"/>
                    <a:pt x="0" y="272114"/>
                  </a:cubicBezTo>
                  <a:lnTo>
                    <a:pt x="0" y="37615"/>
                  </a:lnTo>
                  <a:cubicBezTo>
                    <a:pt x="0" y="27639"/>
                    <a:pt x="3963" y="18071"/>
                    <a:pt x="11017" y="11017"/>
                  </a:cubicBezTo>
                  <a:cubicBezTo>
                    <a:pt x="18071" y="3963"/>
                    <a:pt x="27639" y="0"/>
                    <a:pt x="37615" y="0"/>
                  </a:cubicBezTo>
                  <a:close/>
                </a:path>
              </a:pathLst>
            </a:custGeom>
            <a:solidFill>
              <a:srgbClr val="F5B80C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955404" cy="338304"/>
            </a:xfrm>
            <a:prstGeom prst="rect">
              <a:avLst/>
            </a:prstGeom>
          </p:spPr>
          <p:txBody>
            <a:bodyPr lIns="43235" tIns="43235" rIns="43235" bIns="43235" rtlCol="0" anchor="ctr"/>
            <a:lstStyle/>
            <a:p>
              <a:pPr algn="ctr">
                <a:lnSpc>
                  <a:spcPts val="2263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645485" y="2231633"/>
            <a:ext cx="3087290" cy="1000856"/>
            <a:chOff x="0" y="0"/>
            <a:chExt cx="955404" cy="3097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55404" cy="309729"/>
            </a:xfrm>
            <a:custGeom>
              <a:avLst/>
              <a:gdLst/>
              <a:ahLst/>
              <a:cxnLst/>
              <a:rect l="l" t="t" r="r" b="b"/>
              <a:pathLst>
                <a:path w="955404" h="309729">
                  <a:moveTo>
                    <a:pt x="37615" y="0"/>
                  </a:moveTo>
                  <a:lnTo>
                    <a:pt x="917789" y="0"/>
                  </a:lnTo>
                  <a:cubicBezTo>
                    <a:pt x="938563" y="0"/>
                    <a:pt x="955404" y="16841"/>
                    <a:pt x="955404" y="37615"/>
                  </a:cubicBezTo>
                  <a:lnTo>
                    <a:pt x="955404" y="272114"/>
                  </a:lnTo>
                  <a:cubicBezTo>
                    <a:pt x="955404" y="282090"/>
                    <a:pt x="951441" y="291657"/>
                    <a:pt x="944387" y="298711"/>
                  </a:cubicBezTo>
                  <a:cubicBezTo>
                    <a:pt x="937333" y="305766"/>
                    <a:pt x="927765" y="309729"/>
                    <a:pt x="917789" y="309729"/>
                  </a:cubicBezTo>
                  <a:lnTo>
                    <a:pt x="37615" y="309729"/>
                  </a:lnTo>
                  <a:cubicBezTo>
                    <a:pt x="27639" y="309729"/>
                    <a:pt x="18071" y="305766"/>
                    <a:pt x="11017" y="298711"/>
                  </a:cubicBezTo>
                  <a:cubicBezTo>
                    <a:pt x="3963" y="291657"/>
                    <a:pt x="0" y="282090"/>
                    <a:pt x="0" y="272114"/>
                  </a:cubicBezTo>
                  <a:lnTo>
                    <a:pt x="0" y="37615"/>
                  </a:lnTo>
                  <a:cubicBezTo>
                    <a:pt x="0" y="27639"/>
                    <a:pt x="3963" y="18071"/>
                    <a:pt x="11017" y="11017"/>
                  </a:cubicBezTo>
                  <a:cubicBezTo>
                    <a:pt x="18071" y="3963"/>
                    <a:pt x="27639" y="0"/>
                    <a:pt x="37615" y="0"/>
                  </a:cubicBezTo>
                  <a:close/>
                </a:path>
              </a:pathLst>
            </a:custGeom>
            <a:solidFill>
              <a:srgbClr val="F5B80C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955404" cy="338304"/>
            </a:xfrm>
            <a:prstGeom prst="rect">
              <a:avLst/>
            </a:prstGeom>
          </p:spPr>
          <p:txBody>
            <a:bodyPr lIns="43235" tIns="43235" rIns="43235" bIns="43235" rtlCol="0" anchor="ctr"/>
            <a:lstStyle/>
            <a:p>
              <a:pPr algn="ctr">
                <a:lnSpc>
                  <a:spcPts val="2263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616106" y="1039500"/>
            <a:ext cx="3087290" cy="1000856"/>
            <a:chOff x="0" y="0"/>
            <a:chExt cx="955404" cy="30972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55404" cy="309729"/>
            </a:xfrm>
            <a:custGeom>
              <a:avLst/>
              <a:gdLst/>
              <a:ahLst/>
              <a:cxnLst/>
              <a:rect l="l" t="t" r="r" b="b"/>
              <a:pathLst>
                <a:path w="955404" h="309729">
                  <a:moveTo>
                    <a:pt x="37615" y="0"/>
                  </a:moveTo>
                  <a:lnTo>
                    <a:pt x="917789" y="0"/>
                  </a:lnTo>
                  <a:cubicBezTo>
                    <a:pt x="938563" y="0"/>
                    <a:pt x="955404" y="16841"/>
                    <a:pt x="955404" y="37615"/>
                  </a:cubicBezTo>
                  <a:lnTo>
                    <a:pt x="955404" y="272114"/>
                  </a:lnTo>
                  <a:cubicBezTo>
                    <a:pt x="955404" y="282090"/>
                    <a:pt x="951441" y="291657"/>
                    <a:pt x="944387" y="298711"/>
                  </a:cubicBezTo>
                  <a:cubicBezTo>
                    <a:pt x="937333" y="305766"/>
                    <a:pt x="927765" y="309729"/>
                    <a:pt x="917789" y="309729"/>
                  </a:cubicBezTo>
                  <a:lnTo>
                    <a:pt x="37615" y="309729"/>
                  </a:lnTo>
                  <a:cubicBezTo>
                    <a:pt x="27639" y="309729"/>
                    <a:pt x="18071" y="305766"/>
                    <a:pt x="11017" y="298711"/>
                  </a:cubicBezTo>
                  <a:cubicBezTo>
                    <a:pt x="3963" y="291657"/>
                    <a:pt x="0" y="282090"/>
                    <a:pt x="0" y="272114"/>
                  </a:cubicBezTo>
                  <a:lnTo>
                    <a:pt x="0" y="37615"/>
                  </a:lnTo>
                  <a:cubicBezTo>
                    <a:pt x="0" y="27639"/>
                    <a:pt x="3963" y="18071"/>
                    <a:pt x="11017" y="11017"/>
                  </a:cubicBezTo>
                  <a:cubicBezTo>
                    <a:pt x="18071" y="3963"/>
                    <a:pt x="27639" y="0"/>
                    <a:pt x="37615" y="0"/>
                  </a:cubicBezTo>
                  <a:close/>
                </a:path>
              </a:pathLst>
            </a:custGeom>
            <a:solidFill>
              <a:srgbClr val="F5B80C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955404" cy="338304"/>
            </a:xfrm>
            <a:prstGeom prst="rect">
              <a:avLst/>
            </a:prstGeom>
          </p:spPr>
          <p:txBody>
            <a:bodyPr lIns="43235" tIns="43235" rIns="43235" bIns="43235" rtlCol="0" anchor="ctr"/>
            <a:lstStyle/>
            <a:p>
              <a:pPr algn="ctr">
                <a:lnSpc>
                  <a:spcPts val="2263"/>
                </a:lnSpc>
                <a:spcBef>
                  <a:spcPct val="0"/>
                </a:spcBef>
              </a:pPr>
              <a:endParaRPr sz="1688"/>
            </a:p>
          </p:txBody>
        </p:sp>
      </p:grpSp>
      <p:sp>
        <p:nvSpPr>
          <p:cNvPr id="41" name="AutoShape 41"/>
          <p:cNvSpPr/>
          <p:nvPr/>
        </p:nvSpPr>
        <p:spPr>
          <a:xfrm flipV="1">
            <a:off x="4511790" y="1851754"/>
            <a:ext cx="396943" cy="717586"/>
          </a:xfrm>
          <a:prstGeom prst="line">
            <a:avLst/>
          </a:prstGeom>
          <a:ln w="19050" cap="flat">
            <a:solidFill>
              <a:srgbClr val="1D3F54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V="1">
            <a:off x="5143762" y="2893581"/>
            <a:ext cx="649184" cy="330093"/>
          </a:xfrm>
          <a:prstGeom prst="line">
            <a:avLst/>
          </a:prstGeom>
          <a:ln w="19050" cap="flat">
            <a:solidFill>
              <a:srgbClr val="1D3F54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5311935" y="3926840"/>
            <a:ext cx="688923" cy="0"/>
          </a:xfrm>
          <a:prstGeom prst="line">
            <a:avLst/>
          </a:prstGeom>
          <a:ln w="19050" cap="flat">
            <a:solidFill>
              <a:srgbClr val="1D3F54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4511790" y="5284341"/>
            <a:ext cx="396943" cy="717586"/>
          </a:xfrm>
          <a:prstGeom prst="line">
            <a:avLst/>
          </a:prstGeom>
          <a:ln w="19050" cap="flat">
            <a:solidFill>
              <a:srgbClr val="1D3F54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5091867" y="4723695"/>
            <a:ext cx="662447" cy="396600"/>
          </a:xfrm>
          <a:prstGeom prst="line">
            <a:avLst/>
          </a:prstGeom>
          <a:ln w="19050" cap="flat">
            <a:solidFill>
              <a:srgbClr val="1D3F54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5676450" y="5672896"/>
            <a:ext cx="296660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endParaRPr sz="1688"/>
          </a:p>
          <a:p>
            <a:pPr algn="ctr">
              <a:lnSpc>
                <a:spcPts val="2425"/>
              </a:lnSpc>
            </a:pPr>
            <a:r>
              <a:rPr lang="en-US" sz="2021" b="1">
                <a:solidFill>
                  <a:srgbClr val="3136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Communication</a:t>
            </a:r>
          </a:p>
          <a:p>
            <a:pPr algn="ctr">
              <a:lnSpc>
                <a:spcPts val="2425"/>
              </a:lnSpc>
            </a:pPr>
            <a:r>
              <a:rPr lang="en-US" sz="2021" b="1">
                <a:solidFill>
                  <a:srgbClr val="3136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/Connectivity</a:t>
            </a:r>
          </a:p>
          <a:p>
            <a:pPr algn="ctr">
              <a:lnSpc>
                <a:spcPts val="2425"/>
              </a:lnSpc>
              <a:spcBef>
                <a:spcPct val="0"/>
              </a:spcBef>
            </a:pPr>
            <a:endParaRPr lang="en-US" sz="2021" b="1">
              <a:solidFill>
                <a:srgbClr val="31364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714242" y="4613472"/>
            <a:ext cx="2964401" cy="94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9"/>
              </a:lnSpc>
            </a:pPr>
            <a:r>
              <a:rPr lang="en-US" sz="2058" b="1" dirty="0">
                <a:solidFill>
                  <a:srgbClr val="3136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ctr">
              <a:lnSpc>
                <a:spcPts val="2469"/>
              </a:lnSpc>
            </a:pPr>
            <a:r>
              <a:rPr lang="en-US" sz="2058" b="1" dirty="0">
                <a:solidFill>
                  <a:srgbClr val="3136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the Data</a:t>
            </a:r>
          </a:p>
          <a:p>
            <a:pPr>
              <a:lnSpc>
                <a:spcPts val="2469"/>
              </a:lnSpc>
              <a:spcBef>
                <a:spcPct val="0"/>
              </a:spcBef>
            </a:pPr>
            <a:endParaRPr lang="en-US" sz="2058" b="1" dirty="0">
              <a:solidFill>
                <a:srgbClr val="31364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955438" y="3651257"/>
            <a:ext cx="296623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</a:pPr>
            <a:r>
              <a:rPr lang="en-US" sz="2006" b="1">
                <a:solidFill>
                  <a:srgbClr val="3136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Threshold Checking / Emergency Detection</a:t>
            </a:r>
          </a:p>
          <a:p>
            <a:pPr>
              <a:lnSpc>
                <a:spcPts val="1894"/>
              </a:lnSpc>
              <a:spcBef>
                <a:spcPct val="0"/>
              </a:spcBef>
            </a:pPr>
            <a:endParaRPr lang="en-US" sz="2006" b="1">
              <a:solidFill>
                <a:srgbClr val="31364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6778882" y="2267718"/>
            <a:ext cx="2835120" cy="86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7"/>
              </a:lnSpc>
            </a:pPr>
            <a:endParaRPr sz="1688"/>
          </a:p>
          <a:p>
            <a:pPr algn="ctr">
              <a:lnSpc>
                <a:spcPts val="2363"/>
              </a:lnSpc>
            </a:pPr>
            <a:r>
              <a:rPr lang="en-US" sz="1969" b="1">
                <a:solidFill>
                  <a:srgbClr val="3136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Processing</a:t>
            </a:r>
          </a:p>
          <a:p>
            <a:pPr>
              <a:lnSpc>
                <a:spcPts val="2363"/>
              </a:lnSpc>
              <a:spcBef>
                <a:spcPct val="0"/>
              </a:spcBef>
            </a:pPr>
            <a:endParaRPr lang="en-US" sz="1969" b="1">
              <a:solidFill>
                <a:srgbClr val="31364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616106" y="1043985"/>
            <a:ext cx="3087290" cy="91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3"/>
              </a:lnSpc>
            </a:pPr>
            <a:endParaRPr sz="1688"/>
          </a:p>
          <a:p>
            <a:pPr algn="ctr">
              <a:lnSpc>
                <a:spcPts val="2363"/>
              </a:lnSpc>
            </a:pPr>
            <a:r>
              <a:rPr lang="en-US" sz="1969" b="1">
                <a:solidFill>
                  <a:srgbClr val="3136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From the Sensors </a:t>
            </a:r>
          </a:p>
          <a:p>
            <a:pPr algn="ctr">
              <a:lnSpc>
                <a:spcPts val="2363"/>
              </a:lnSpc>
              <a:spcBef>
                <a:spcPct val="0"/>
              </a:spcBef>
            </a:pPr>
            <a:endParaRPr lang="en-US" sz="1969" b="1">
              <a:solidFill>
                <a:srgbClr val="31364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4724936" y="1317645"/>
            <a:ext cx="712576" cy="35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4"/>
              </a:lnSpc>
              <a:spcBef>
                <a:spcPct val="0"/>
              </a:spcBef>
            </a:pPr>
            <a:r>
              <a:rPr lang="en-US" sz="2387" b="1">
                <a:solidFill>
                  <a:srgbClr val="F5B80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754315" y="2509777"/>
            <a:ext cx="712576" cy="35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4"/>
              </a:lnSpc>
              <a:spcBef>
                <a:spcPct val="0"/>
              </a:spcBef>
            </a:pPr>
            <a:r>
              <a:rPr lang="en-US" sz="2387" b="1">
                <a:solidFill>
                  <a:srgbClr val="F5B80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000858" y="3703895"/>
            <a:ext cx="712576" cy="35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4"/>
              </a:lnSpc>
              <a:spcBef>
                <a:spcPct val="0"/>
              </a:spcBef>
            </a:pPr>
            <a:r>
              <a:rPr lang="en-US" sz="2387" b="1">
                <a:solidFill>
                  <a:srgbClr val="F5B80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754315" y="4899277"/>
            <a:ext cx="712576" cy="35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4"/>
              </a:lnSpc>
              <a:spcBef>
                <a:spcPct val="0"/>
              </a:spcBef>
            </a:pPr>
            <a:r>
              <a:rPr lang="en-US" sz="2387" b="1" dirty="0">
                <a:solidFill>
                  <a:srgbClr val="F5B80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04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724936" y="6091469"/>
            <a:ext cx="712576" cy="35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4"/>
              </a:lnSpc>
              <a:spcBef>
                <a:spcPct val="0"/>
              </a:spcBef>
            </a:pPr>
            <a:r>
              <a:rPr lang="en-US" sz="2387" b="1" dirty="0">
                <a:solidFill>
                  <a:srgbClr val="F5B80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05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063B7061-EB26-C5F6-F89F-5849B65E3DB3}"/>
              </a:ext>
            </a:extLst>
          </p:cNvPr>
          <p:cNvSpPr txBox="1">
            <a:spLocks/>
          </p:cNvSpPr>
          <p:nvPr/>
        </p:nvSpPr>
        <p:spPr>
          <a:xfrm>
            <a:off x="838200" y="101356"/>
            <a:ext cx="10515600" cy="6371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05B97B-1AF8-4C82-6A96-BAA4F864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F8E65ADD-7BB1-21AA-2406-6F68521F3CF0}"/>
              </a:ext>
            </a:extLst>
          </p:cNvPr>
          <p:cNvSpPr txBox="1">
            <a:spLocks/>
          </p:cNvSpPr>
          <p:nvPr/>
        </p:nvSpPr>
        <p:spPr>
          <a:xfrm>
            <a:off x="838200" y="101356"/>
            <a:ext cx="10515600" cy="63719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0D347A2F-9F0E-39CC-12DB-BC1F45193FBA}"/>
              </a:ext>
            </a:extLst>
          </p:cNvPr>
          <p:cNvSpPr txBox="1">
            <a:spLocks/>
          </p:cNvSpPr>
          <p:nvPr/>
        </p:nvSpPr>
        <p:spPr>
          <a:xfrm>
            <a:off x="826477" y="764931"/>
            <a:ext cx="10713482" cy="57237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IN" dirty="0"/>
              <a:t>Design and implement a portable system to measure </a:t>
            </a:r>
            <a:r>
              <a:rPr lang="en-IN" b="1" dirty="0"/>
              <a:t>heart rate and SpO₂</a:t>
            </a:r>
            <a:r>
              <a:rPr lang="en-IN" dirty="0"/>
              <a:t>.</a:t>
            </a:r>
          </a:p>
          <a:p>
            <a:pPr lvl="0">
              <a:lnSpc>
                <a:spcPct val="150000"/>
              </a:lnSpc>
            </a:pPr>
            <a:r>
              <a:rPr lang="en-IN" dirty="0"/>
              <a:t>Integrate an </a:t>
            </a:r>
            <a:r>
              <a:rPr lang="en-IN" b="1" dirty="0"/>
              <a:t>accelerometer</a:t>
            </a:r>
            <a:r>
              <a:rPr lang="en-IN" dirty="0"/>
              <a:t> for automatic detection of falls.</a:t>
            </a:r>
          </a:p>
          <a:p>
            <a:pPr lvl="0">
              <a:lnSpc>
                <a:spcPct val="150000"/>
              </a:lnSpc>
            </a:pPr>
            <a:r>
              <a:rPr lang="en-IN" dirty="0"/>
              <a:t>Implement </a:t>
            </a:r>
            <a:r>
              <a:rPr lang="en-IN" b="1" dirty="0"/>
              <a:t>emergency communication</a:t>
            </a:r>
            <a:r>
              <a:rPr lang="en-IN" dirty="0"/>
              <a:t> via GSM (SMS + Call).</a:t>
            </a:r>
          </a:p>
          <a:p>
            <a:pPr lvl="0">
              <a:lnSpc>
                <a:spcPct val="150000"/>
              </a:lnSpc>
            </a:pPr>
            <a:r>
              <a:rPr lang="en-IN" dirty="0"/>
              <a:t>Attach location information using </a:t>
            </a:r>
            <a:r>
              <a:rPr lang="en-IN" b="1" dirty="0"/>
              <a:t>GPS coordinates</a:t>
            </a:r>
            <a:r>
              <a:rPr lang="en-IN" dirty="0"/>
              <a:t> and Google Maps link in SMS.</a:t>
            </a:r>
          </a:p>
          <a:p>
            <a:pPr lvl="0">
              <a:lnSpc>
                <a:spcPct val="150000"/>
              </a:lnSpc>
            </a:pPr>
            <a:r>
              <a:rPr lang="en-IN" dirty="0"/>
              <a:t>Display vitals and alerts on an </a:t>
            </a:r>
            <a:r>
              <a:rPr lang="en-IN" b="1" dirty="0"/>
              <a:t>OLED display</a:t>
            </a:r>
            <a:r>
              <a:rPr lang="en-IN" dirty="0"/>
              <a:t> in real time.</a:t>
            </a:r>
          </a:p>
          <a:p>
            <a:pPr lvl="0">
              <a:lnSpc>
                <a:spcPct val="150000"/>
              </a:lnSpc>
            </a:pPr>
            <a:r>
              <a:rPr lang="en-IN" dirty="0"/>
              <a:t>Ensure </a:t>
            </a:r>
            <a:r>
              <a:rPr lang="en-IN" b="1" dirty="0"/>
              <a:t>low power consumption</a:t>
            </a:r>
            <a:r>
              <a:rPr lang="en-IN" dirty="0"/>
              <a:t> by updating display only when vital changes occur.</a:t>
            </a:r>
          </a:p>
        </p:txBody>
      </p:sp>
    </p:spTree>
    <p:extLst>
      <p:ext uri="{BB962C8B-B14F-4D97-AF65-F5344CB8AC3E}">
        <p14:creationId xmlns:p14="http://schemas.microsoft.com/office/powerpoint/2010/main" val="167044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B5B3D-708D-9080-BE8C-CBBD579F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ED3F-D878-69C2-6422-6D972CDB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776" y="101356"/>
            <a:ext cx="10413023" cy="48772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66E62F-867E-CF54-3B32-76B153AF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124" y="3541557"/>
            <a:ext cx="2401816" cy="321456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b="1" dirty="0" err="1"/>
              <a:t>Seeed</a:t>
            </a:r>
            <a:r>
              <a:rPr lang="en-US" b="1" dirty="0"/>
              <a:t> XIAO ESP32S3 Sense</a:t>
            </a:r>
            <a:endParaRPr lang="en-IN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D24774-84DB-9A42-B983-46BC0BE3DA13}"/>
              </a:ext>
            </a:extLst>
          </p:cNvPr>
          <p:cNvSpPr txBox="1">
            <a:spLocks/>
          </p:cNvSpPr>
          <p:nvPr/>
        </p:nvSpPr>
        <p:spPr>
          <a:xfrm>
            <a:off x="5103180" y="3502911"/>
            <a:ext cx="2344615" cy="310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300" b="1" dirty="0"/>
              <a:t>LIS3DH Accelerometer</a:t>
            </a:r>
            <a:endParaRPr lang="en-IN" sz="13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16A224C-2C50-8092-FBE2-2DB73DCCEA74}"/>
              </a:ext>
            </a:extLst>
          </p:cNvPr>
          <p:cNvSpPr txBox="1">
            <a:spLocks/>
          </p:cNvSpPr>
          <p:nvPr/>
        </p:nvSpPr>
        <p:spPr>
          <a:xfrm>
            <a:off x="1446123" y="6045398"/>
            <a:ext cx="2598339" cy="487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300" b="1" dirty="0"/>
              <a:t>NEO-6M GPS (</a:t>
            </a:r>
            <a:r>
              <a:rPr lang="en-US" sz="1300" dirty="0"/>
              <a:t>Global Positioning System</a:t>
            </a:r>
            <a:r>
              <a:rPr lang="en-US" sz="1300" b="1" dirty="0"/>
              <a:t>) Module</a:t>
            </a:r>
            <a:endParaRPr lang="en-IN" sz="1300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91FEBC3-24FB-B966-773A-85E2530CF655}"/>
              </a:ext>
            </a:extLst>
          </p:cNvPr>
          <p:cNvSpPr txBox="1">
            <a:spLocks/>
          </p:cNvSpPr>
          <p:nvPr/>
        </p:nvSpPr>
        <p:spPr>
          <a:xfrm>
            <a:off x="5103181" y="6052347"/>
            <a:ext cx="2598339" cy="487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300" b="1" dirty="0"/>
              <a:t>(</a:t>
            </a:r>
            <a:r>
              <a:rPr lang="en-IN" sz="1300" dirty="0"/>
              <a:t>Organic Light Emitting Diode</a:t>
            </a:r>
            <a:r>
              <a:rPr lang="en-IN" sz="1300" b="1" dirty="0"/>
              <a:t>)                         OLED DISPLAY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3AF63-B744-7400-1AF7-D78A9C2BFA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2179" r="25411" b="18585"/>
          <a:stretch/>
        </p:blipFill>
        <p:spPr bwMode="auto">
          <a:xfrm>
            <a:off x="8649948" y="1354986"/>
            <a:ext cx="2457474" cy="1968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765C1-F8BF-1925-F0B4-E3B10E9B9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1" t="36785" r="28113" b="35899"/>
          <a:stretch/>
        </p:blipFill>
        <p:spPr bwMode="auto">
          <a:xfrm>
            <a:off x="5038621" y="1636398"/>
            <a:ext cx="2473738" cy="15209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7DBDC-B70D-8822-32D2-965421EF21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b="21897"/>
          <a:stretch/>
        </p:blipFill>
        <p:spPr bwMode="auto">
          <a:xfrm>
            <a:off x="1390466" y="4204624"/>
            <a:ext cx="2457474" cy="14991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F4C30D-E5E1-E38F-6340-87F7416C0C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17501" b="5367"/>
          <a:stretch/>
        </p:blipFill>
        <p:spPr bwMode="auto">
          <a:xfrm>
            <a:off x="1388924" y="1548603"/>
            <a:ext cx="2459016" cy="16965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999E6-2931-50D6-E792-A741E46897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" t="14941" r="5798" b="5706"/>
          <a:stretch/>
        </p:blipFill>
        <p:spPr bwMode="auto">
          <a:xfrm rot="20923954">
            <a:off x="8784943" y="4278696"/>
            <a:ext cx="2090662" cy="15880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1FDD6D-6E58-2EB2-EF0A-9972596DC28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3457" r="43434" b="31937"/>
          <a:stretch>
            <a:fillRect/>
          </a:stretch>
        </p:blipFill>
        <p:spPr bwMode="auto">
          <a:xfrm>
            <a:off x="5287249" y="4204624"/>
            <a:ext cx="1976479" cy="16819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CBFC408-1578-9DFC-8F8A-767437629910}"/>
              </a:ext>
            </a:extLst>
          </p:cNvPr>
          <p:cNvSpPr txBox="1">
            <a:spLocks/>
          </p:cNvSpPr>
          <p:nvPr/>
        </p:nvSpPr>
        <p:spPr>
          <a:xfrm>
            <a:off x="8401263" y="3534149"/>
            <a:ext cx="3213375" cy="310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MAX30102 Heart-Rate and SpO₂ Sensor</a:t>
            </a:r>
            <a:endParaRPr lang="en-IN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4BDA8C00-A0E2-D281-2D4A-AE8ACB6E1B22}"/>
              </a:ext>
            </a:extLst>
          </p:cNvPr>
          <p:cNvSpPr txBox="1">
            <a:spLocks/>
          </p:cNvSpPr>
          <p:nvPr/>
        </p:nvSpPr>
        <p:spPr>
          <a:xfrm>
            <a:off x="9058040" y="6045398"/>
            <a:ext cx="2360652" cy="494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00" b="1" dirty="0"/>
              <a:t>SIM800C GSM (</a:t>
            </a:r>
            <a:r>
              <a:rPr lang="en-US" sz="5200" dirty="0"/>
              <a:t>Global System for Mobile Communication</a:t>
            </a:r>
            <a:r>
              <a:rPr lang="en-US" sz="5200" b="1" dirty="0"/>
              <a:t>) Module</a:t>
            </a:r>
            <a:endParaRPr lang="en-IN" sz="5200" dirty="0"/>
          </a:p>
          <a:p>
            <a:r>
              <a:rPr lang="en-IN" sz="13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11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6E9F1F-BD78-393E-5D07-8085C446CBC2}"/>
              </a:ext>
            </a:extLst>
          </p:cNvPr>
          <p:cNvSpPr/>
          <p:nvPr/>
        </p:nvSpPr>
        <p:spPr>
          <a:xfrm>
            <a:off x="5192589" y="2248023"/>
            <a:ext cx="2294792" cy="3472962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ESP 32</a:t>
            </a:r>
          </a:p>
          <a:p>
            <a:pPr algn="ctr"/>
            <a:r>
              <a:rPr lang="en-IN" dirty="0"/>
              <a:t>MICROCONTROLLER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9A1614-F6CA-5360-8B85-D159E460D05D}"/>
              </a:ext>
            </a:extLst>
          </p:cNvPr>
          <p:cNvGrpSpPr/>
          <p:nvPr/>
        </p:nvGrpSpPr>
        <p:grpSpPr>
          <a:xfrm>
            <a:off x="2033397" y="2552471"/>
            <a:ext cx="2488223" cy="1539578"/>
            <a:chOff x="1951892" y="1557706"/>
            <a:chExt cx="2488223" cy="14682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20FDF1-43B5-B934-1D4E-D617DA121D07}"/>
                </a:ext>
              </a:extLst>
            </p:cNvPr>
            <p:cNvGrpSpPr/>
            <p:nvPr/>
          </p:nvGrpSpPr>
          <p:grpSpPr>
            <a:xfrm>
              <a:off x="1951892" y="1557706"/>
              <a:ext cx="2488223" cy="1468226"/>
              <a:chOff x="1951892" y="1557706"/>
              <a:chExt cx="2488223" cy="14682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D440EDE-24AF-CAB2-E270-69C539469D54}"/>
                  </a:ext>
                </a:extLst>
              </p:cNvPr>
              <p:cNvSpPr/>
              <p:nvPr/>
            </p:nvSpPr>
            <p:spPr>
              <a:xfrm>
                <a:off x="2055935" y="1937238"/>
                <a:ext cx="2294793" cy="405911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HEART RATE  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86F6EDC-2640-7ABB-BA78-EAD09B9E3A51}"/>
                  </a:ext>
                </a:extLst>
              </p:cNvPr>
              <p:cNvSpPr/>
              <p:nvPr/>
            </p:nvSpPr>
            <p:spPr>
              <a:xfrm>
                <a:off x="2049340" y="2499140"/>
                <a:ext cx="2293328" cy="405911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SPO2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0D2984-F896-0051-4CC8-AD9AC220EE3A}"/>
                  </a:ext>
                </a:extLst>
              </p:cNvPr>
              <p:cNvSpPr/>
              <p:nvPr/>
            </p:nvSpPr>
            <p:spPr>
              <a:xfrm>
                <a:off x="1951892" y="1557706"/>
                <a:ext cx="2488223" cy="1468226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E8F494-9FE8-B4BE-0ADB-02CEA38D325A}"/>
                </a:ext>
              </a:extLst>
            </p:cNvPr>
            <p:cNvSpPr txBox="1"/>
            <p:nvPr/>
          </p:nvSpPr>
          <p:spPr>
            <a:xfrm>
              <a:off x="2050071" y="1557706"/>
              <a:ext cx="2293328" cy="264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/>
                <a:t>MAX30102 SENSOR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3A7CAA-EC93-4BC5-44F4-FB9987EFBBF5}"/>
              </a:ext>
            </a:extLst>
          </p:cNvPr>
          <p:cNvGrpSpPr/>
          <p:nvPr/>
        </p:nvGrpSpPr>
        <p:grpSpPr>
          <a:xfrm>
            <a:off x="8220282" y="2671977"/>
            <a:ext cx="2413486" cy="954700"/>
            <a:chOff x="7965835" y="735986"/>
            <a:chExt cx="2413486" cy="9547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B0FBB5-F3E4-CBA1-7DB3-6D2F1D7A4943}"/>
                </a:ext>
              </a:extLst>
            </p:cNvPr>
            <p:cNvSpPr/>
            <p:nvPr/>
          </p:nvSpPr>
          <p:spPr>
            <a:xfrm>
              <a:off x="7965835" y="735986"/>
              <a:ext cx="2413486" cy="954700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AC1464F-F3DB-3BD5-6985-DA5005B5B2F3}"/>
                </a:ext>
              </a:extLst>
            </p:cNvPr>
            <p:cNvSpPr/>
            <p:nvPr/>
          </p:nvSpPr>
          <p:spPr>
            <a:xfrm>
              <a:off x="8088925" y="1109298"/>
              <a:ext cx="2167306" cy="44840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LOCATION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AED677-ACDC-77D0-5113-3F211AB1360B}"/>
                </a:ext>
              </a:extLst>
            </p:cNvPr>
            <p:cNvSpPr txBox="1"/>
            <p:nvPr/>
          </p:nvSpPr>
          <p:spPr>
            <a:xfrm>
              <a:off x="7965835" y="780305"/>
              <a:ext cx="22933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/>
                <a:t>NEO-6M GPS Module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02EC28-8FF5-7AFC-075E-3B6AFB51CA97}"/>
              </a:ext>
            </a:extLst>
          </p:cNvPr>
          <p:cNvGrpSpPr/>
          <p:nvPr/>
        </p:nvGrpSpPr>
        <p:grpSpPr>
          <a:xfrm>
            <a:off x="2042743" y="4493150"/>
            <a:ext cx="2488222" cy="1008188"/>
            <a:chOff x="2103929" y="4170482"/>
            <a:chExt cx="2488222" cy="100818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F222383-B5B9-B3BA-9E70-829737A85604}"/>
                </a:ext>
              </a:extLst>
            </p:cNvPr>
            <p:cNvSpPr/>
            <p:nvPr/>
          </p:nvSpPr>
          <p:spPr>
            <a:xfrm>
              <a:off x="2145321" y="4588117"/>
              <a:ext cx="2372093" cy="464525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REAL TIME LOCATION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CA2E64-7A61-7120-7FFC-A8512A538AE7}"/>
                </a:ext>
              </a:extLst>
            </p:cNvPr>
            <p:cNvSpPr/>
            <p:nvPr/>
          </p:nvSpPr>
          <p:spPr>
            <a:xfrm>
              <a:off x="2103929" y="4170482"/>
              <a:ext cx="2488222" cy="1008188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DE0F80-4D12-676E-3DBE-7EBC11708F4F}"/>
                </a:ext>
              </a:extLst>
            </p:cNvPr>
            <p:cNvSpPr txBox="1"/>
            <p:nvPr/>
          </p:nvSpPr>
          <p:spPr>
            <a:xfrm>
              <a:off x="2224086" y="4281832"/>
              <a:ext cx="22933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/>
                <a:t>NEO-6M GPS Module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EE545-A478-FE2E-0067-E0CEB337BC41}"/>
              </a:ext>
            </a:extLst>
          </p:cNvPr>
          <p:cNvGrpSpPr/>
          <p:nvPr/>
        </p:nvGrpSpPr>
        <p:grpSpPr>
          <a:xfrm>
            <a:off x="4900245" y="677571"/>
            <a:ext cx="2879480" cy="954700"/>
            <a:chOff x="8212015" y="4155101"/>
            <a:chExt cx="2879480" cy="9547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25DB89-AC7E-E86D-0645-118CAF3D06E0}"/>
                </a:ext>
              </a:extLst>
            </p:cNvPr>
            <p:cNvSpPr/>
            <p:nvPr/>
          </p:nvSpPr>
          <p:spPr>
            <a:xfrm>
              <a:off x="8212015" y="4155101"/>
              <a:ext cx="2879480" cy="954700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/>
                <a:t>Accelerometer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189F7E3-0CFE-DC90-04B3-DF62D037D875}"/>
                </a:ext>
              </a:extLst>
            </p:cNvPr>
            <p:cNvSpPr/>
            <p:nvPr/>
          </p:nvSpPr>
          <p:spPr>
            <a:xfrm>
              <a:off x="8330716" y="4569065"/>
              <a:ext cx="2642090" cy="44840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63AC78-586B-B1BB-07C5-722FF785BC1A}"/>
                </a:ext>
              </a:extLst>
            </p:cNvPr>
            <p:cNvSpPr txBox="1"/>
            <p:nvPr/>
          </p:nvSpPr>
          <p:spPr>
            <a:xfrm>
              <a:off x="8505091" y="4243910"/>
              <a:ext cx="22933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/>
                <a:t>GSM Module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DEDFD1-32EB-32AB-2FE7-766721C3A568}"/>
              </a:ext>
            </a:extLst>
          </p:cNvPr>
          <p:cNvGrpSpPr/>
          <p:nvPr/>
        </p:nvGrpSpPr>
        <p:grpSpPr>
          <a:xfrm>
            <a:off x="8255066" y="4205985"/>
            <a:ext cx="2879480" cy="954700"/>
            <a:chOff x="8282354" y="5300294"/>
            <a:chExt cx="2879480" cy="9547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4EA3B4-EEF6-FEC9-6F7F-257F7498EB5E}"/>
                </a:ext>
              </a:extLst>
            </p:cNvPr>
            <p:cNvSpPr/>
            <p:nvPr/>
          </p:nvSpPr>
          <p:spPr>
            <a:xfrm>
              <a:off x="8282354" y="5300294"/>
              <a:ext cx="2879480" cy="954700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/>
                <a:t>Accelerometer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EA102D-2CCE-446B-7F41-39063DA5A33D}"/>
                </a:ext>
              </a:extLst>
            </p:cNvPr>
            <p:cNvSpPr/>
            <p:nvPr/>
          </p:nvSpPr>
          <p:spPr>
            <a:xfrm>
              <a:off x="8396654" y="5673606"/>
              <a:ext cx="2642090" cy="44840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ACCELEROMETER SENSOR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5BAB91-7CF8-D0CC-BD1F-1D657FA5D784}"/>
                </a:ext>
              </a:extLst>
            </p:cNvPr>
            <p:cNvSpPr txBox="1"/>
            <p:nvPr/>
          </p:nvSpPr>
          <p:spPr>
            <a:xfrm>
              <a:off x="8571035" y="5390785"/>
              <a:ext cx="22933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/>
                <a:t>LIS3DH Accelerometer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5EC383E-FCE4-25D5-B5AE-5A4F5F1209C6}"/>
              </a:ext>
            </a:extLst>
          </p:cNvPr>
          <p:cNvSpPr/>
          <p:nvPr/>
        </p:nvSpPr>
        <p:spPr>
          <a:xfrm>
            <a:off x="5313680" y="6336737"/>
            <a:ext cx="2197886" cy="419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OLED display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ED97880-A6B0-D9D8-9987-3BA3502AFA93}"/>
              </a:ext>
            </a:extLst>
          </p:cNvPr>
          <p:cNvSpPr/>
          <p:nvPr/>
        </p:nvSpPr>
        <p:spPr>
          <a:xfrm>
            <a:off x="4521621" y="3175721"/>
            <a:ext cx="678297" cy="293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94B21A1-96E8-C8E9-518F-697D0DC2830A}"/>
              </a:ext>
            </a:extLst>
          </p:cNvPr>
          <p:cNvSpPr/>
          <p:nvPr/>
        </p:nvSpPr>
        <p:spPr>
          <a:xfrm>
            <a:off x="4530965" y="4850705"/>
            <a:ext cx="645089" cy="293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BD4B2E6-47A8-9823-9DDC-27CA07354CDF}"/>
              </a:ext>
            </a:extLst>
          </p:cNvPr>
          <p:cNvSpPr/>
          <p:nvPr/>
        </p:nvSpPr>
        <p:spPr>
          <a:xfrm rot="10800000">
            <a:off x="7487380" y="4554213"/>
            <a:ext cx="767685" cy="293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E87FAF9-E1C4-B089-B102-1B6C8913C96A}"/>
              </a:ext>
            </a:extLst>
          </p:cNvPr>
          <p:cNvSpPr/>
          <p:nvPr/>
        </p:nvSpPr>
        <p:spPr>
          <a:xfrm rot="10800000">
            <a:off x="7503916" y="3028785"/>
            <a:ext cx="699827" cy="293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E8B301-356B-198C-E5EE-B2C29AB21E67}"/>
              </a:ext>
            </a:extLst>
          </p:cNvPr>
          <p:cNvSpPr/>
          <p:nvPr/>
        </p:nvSpPr>
        <p:spPr>
          <a:xfrm rot="16200000">
            <a:off x="6051116" y="1801628"/>
            <a:ext cx="577739" cy="293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999EDF1-F37E-4CB1-D9AD-C30A2CCB31C4}"/>
              </a:ext>
            </a:extLst>
          </p:cNvPr>
          <p:cNvSpPr/>
          <p:nvPr/>
        </p:nvSpPr>
        <p:spPr>
          <a:xfrm rot="5400000">
            <a:off x="6075300" y="5863315"/>
            <a:ext cx="577739" cy="293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065E1-E52D-A020-BD5B-C9182F216160}"/>
              </a:ext>
            </a:extLst>
          </p:cNvPr>
          <p:cNvSpPr txBox="1">
            <a:spLocks/>
          </p:cNvSpPr>
          <p:nvPr/>
        </p:nvSpPr>
        <p:spPr>
          <a:xfrm>
            <a:off x="1087120" y="101356"/>
            <a:ext cx="10241280" cy="5242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Block Diagram </a:t>
            </a:r>
          </a:p>
        </p:txBody>
      </p:sp>
    </p:spTree>
    <p:extLst>
      <p:ext uri="{BB962C8B-B14F-4D97-AF65-F5344CB8AC3E}">
        <p14:creationId xmlns:p14="http://schemas.microsoft.com/office/powerpoint/2010/main" val="357771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321AA1F6-5313-7315-02A8-45B50F7346F5}"/>
              </a:ext>
            </a:extLst>
          </p:cNvPr>
          <p:cNvSpPr txBox="1">
            <a:spLocks/>
          </p:cNvSpPr>
          <p:nvPr/>
        </p:nvSpPr>
        <p:spPr>
          <a:xfrm>
            <a:off x="682388" y="180205"/>
            <a:ext cx="11145520" cy="9787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Two-Wire I2C Sensor Communication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BC2AD9EB-DA17-AF4F-19F8-249032A11B3A}"/>
              </a:ext>
            </a:extLst>
          </p:cNvPr>
          <p:cNvGrpSpPr/>
          <p:nvPr/>
        </p:nvGrpSpPr>
        <p:grpSpPr>
          <a:xfrm>
            <a:off x="3864864" y="1323975"/>
            <a:ext cx="4689856" cy="3461385"/>
            <a:chOff x="3864864" y="1323975"/>
            <a:chExt cx="5992368" cy="421576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997AC56-F5B8-1EC2-80A9-8678407ED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9024" y="1926336"/>
              <a:ext cx="24384" cy="115214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B8C1D8D-9B53-C800-11B5-30AB5A6654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3408" y="1938528"/>
              <a:ext cx="762000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2E22B02-7716-13FF-FF3A-EEB8916169A9}"/>
                </a:ext>
              </a:extLst>
            </p:cNvPr>
            <p:cNvCxnSpPr>
              <a:cxnSpLocks/>
            </p:cNvCxnSpPr>
            <p:nvPr/>
          </p:nvCxnSpPr>
          <p:spPr>
            <a:xfrm>
              <a:off x="5937504" y="2940752"/>
              <a:ext cx="824992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0D39D5F-162C-D390-2E1E-81900ED847B8}"/>
                </a:ext>
              </a:extLst>
            </p:cNvPr>
            <p:cNvCxnSpPr>
              <a:cxnSpLocks/>
            </p:cNvCxnSpPr>
            <p:nvPr/>
          </p:nvCxnSpPr>
          <p:spPr>
            <a:xfrm>
              <a:off x="6779768" y="2090928"/>
              <a:ext cx="0" cy="868112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CFF016D-1C83-4E25-A7F4-F8D26E9C07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496" y="2090928"/>
              <a:ext cx="762000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BCA79D6-DC9D-1AEF-8B82-9F4621F85FA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784" y="2875564"/>
              <a:ext cx="0" cy="51978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4090073-181F-DC28-4F78-F7B5C0089DCA}"/>
                </a:ext>
              </a:extLst>
            </p:cNvPr>
            <p:cNvCxnSpPr>
              <a:cxnSpLocks/>
            </p:cNvCxnSpPr>
            <p:nvPr/>
          </p:nvCxnSpPr>
          <p:spPr>
            <a:xfrm>
              <a:off x="6762496" y="3395345"/>
              <a:ext cx="3076448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1780DA0-4D00-573C-E17F-A7AE57806C6E}"/>
                </a:ext>
              </a:extLst>
            </p:cNvPr>
            <p:cNvCxnSpPr>
              <a:cxnSpLocks/>
            </p:cNvCxnSpPr>
            <p:nvPr/>
          </p:nvCxnSpPr>
          <p:spPr>
            <a:xfrm>
              <a:off x="9838944" y="3395345"/>
              <a:ext cx="18288" cy="136563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19DDCC2-CAD4-B1E5-E6E7-22F2E694C0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0720" y="4760976"/>
              <a:ext cx="1556512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6EF1AA-A5E6-8882-38DD-37477A482343}"/>
                </a:ext>
              </a:extLst>
            </p:cNvPr>
            <p:cNvCxnSpPr>
              <a:cxnSpLocks/>
            </p:cNvCxnSpPr>
            <p:nvPr/>
          </p:nvCxnSpPr>
          <p:spPr>
            <a:xfrm>
              <a:off x="5937504" y="3078480"/>
              <a:ext cx="75590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77D6E96-B461-421D-A7FB-F17D7C54739C}"/>
                </a:ext>
              </a:extLst>
            </p:cNvPr>
            <p:cNvCxnSpPr>
              <a:cxnSpLocks/>
            </p:cNvCxnSpPr>
            <p:nvPr/>
          </p:nvCxnSpPr>
          <p:spPr>
            <a:xfrm>
              <a:off x="6669024" y="3078480"/>
              <a:ext cx="0" cy="203606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3130B6A-5EC1-9D67-AA8D-AD3A600ED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024" y="5114544"/>
              <a:ext cx="201485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12EB642D-9252-721F-A48F-45C0502CDFBD}"/>
                </a:ext>
              </a:extLst>
            </p:cNvPr>
            <p:cNvCxnSpPr>
              <a:cxnSpLocks/>
            </p:cNvCxnSpPr>
            <p:nvPr/>
          </p:nvCxnSpPr>
          <p:spPr>
            <a:xfrm>
              <a:off x="8683879" y="4596384"/>
              <a:ext cx="0" cy="5181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47DA43F9-BB0E-5C7B-6C6E-93493601EE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0720" y="4596383"/>
              <a:ext cx="383159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E36333C4-ABDB-C18A-D6EE-DD835649EC7E}"/>
                </a:ext>
              </a:extLst>
            </p:cNvPr>
            <p:cNvCxnSpPr>
              <a:cxnSpLocks/>
            </p:cNvCxnSpPr>
            <p:nvPr/>
          </p:nvCxnSpPr>
          <p:spPr>
            <a:xfrm>
              <a:off x="3864864" y="3078480"/>
              <a:ext cx="100571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C8AA0309-68C3-8063-A536-819AB4B5E2BD}"/>
                </a:ext>
              </a:extLst>
            </p:cNvPr>
            <p:cNvCxnSpPr>
              <a:cxnSpLocks/>
            </p:cNvCxnSpPr>
            <p:nvPr/>
          </p:nvCxnSpPr>
          <p:spPr>
            <a:xfrm>
              <a:off x="4114673" y="3249168"/>
              <a:ext cx="755904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730145AB-D103-81E9-7699-266343A5E4E8}"/>
                </a:ext>
              </a:extLst>
            </p:cNvPr>
            <p:cNvCxnSpPr>
              <a:cxnSpLocks/>
            </p:cNvCxnSpPr>
            <p:nvPr/>
          </p:nvCxnSpPr>
          <p:spPr>
            <a:xfrm>
              <a:off x="3864864" y="3078480"/>
              <a:ext cx="0" cy="246126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49D7F700-69D1-FD14-7E7A-BFF238B3A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4864" y="5478780"/>
              <a:ext cx="5126736" cy="6096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16BD815F-1C5B-73F6-676F-3DBC50F54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0993" y="4272154"/>
              <a:ext cx="0" cy="123710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26A15EA5-A3DC-106E-2271-5B5C76D91A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0649" y="4272154"/>
              <a:ext cx="750951" cy="647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ED616EA7-BF5E-474B-1C5B-FB52FE7D972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673" y="3249168"/>
              <a:ext cx="0" cy="213055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58D10537-C2D8-2432-AC2D-F3FF019603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73" y="5287390"/>
              <a:ext cx="4716907" cy="9233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A8356B1-4BC2-41F0-7A9A-6BDECF865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1580" y="4096512"/>
              <a:ext cx="0" cy="120383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6E0C9BEC-8F32-7074-01FB-8C8DAE4E3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0720" y="4103878"/>
              <a:ext cx="530860" cy="1854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2EAEA7EB-356E-B563-536A-69A5659C63A0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16" y="3429000"/>
              <a:ext cx="627761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A42F80F6-D95E-B577-B2DC-3BEAD0009506}"/>
                </a:ext>
              </a:extLst>
            </p:cNvPr>
            <p:cNvCxnSpPr>
              <a:cxnSpLocks/>
            </p:cNvCxnSpPr>
            <p:nvPr/>
          </p:nvCxnSpPr>
          <p:spPr>
            <a:xfrm>
              <a:off x="4267073" y="3429000"/>
              <a:ext cx="0" cy="69342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609DD794-762F-BD2D-E7BB-E5B71CBFDF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7073" y="4122420"/>
              <a:ext cx="2876423" cy="1435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3DFE0F36-F63E-8CF6-F839-92587B6222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8258" y="2271395"/>
              <a:ext cx="5238" cy="1865375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7B90AA94-E56E-AE48-999F-896F08A19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8258" y="2255967"/>
              <a:ext cx="403510" cy="1542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626E1951-9318-1474-8C27-A733036EAD40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16" y="3581400"/>
              <a:ext cx="627761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BC58308B-FE17-9DC2-799F-B33F2BC3823C}"/>
                </a:ext>
              </a:extLst>
            </p:cNvPr>
            <p:cNvCxnSpPr>
              <a:cxnSpLocks/>
            </p:cNvCxnSpPr>
            <p:nvPr/>
          </p:nvCxnSpPr>
          <p:spPr>
            <a:xfrm>
              <a:off x="4419473" y="3581400"/>
              <a:ext cx="0" cy="69342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7B059BE2-69DF-77FD-E272-C70334211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473" y="4274820"/>
              <a:ext cx="2876423" cy="1435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7FE23FAD-63DA-A66C-202C-58C7D33D72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90658" y="2423795"/>
              <a:ext cx="5238" cy="1865375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1901DFE9-0490-D3EB-40C1-CC3FCAAB971A}"/>
                </a:ext>
              </a:extLst>
            </p:cNvPr>
            <p:cNvCxnSpPr>
              <a:cxnSpLocks/>
            </p:cNvCxnSpPr>
            <p:nvPr/>
          </p:nvCxnSpPr>
          <p:spPr>
            <a:xfrm>
              <a:off x="7290658" y="2423795"/>
              <a:ext cx="251110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E36EF97-7EE4-D037-8AEE-AA928CAC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92345" y="1553815"/>
              <a:ext cx="1635065" cy="117538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51A7D6D-A2A3-9C1F-1A19-69864289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625" y="2271395"/>
              <a:ext cx="1857375" cy="207645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92FA4C7-000A-86FC-84F4-27474C10F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95" y="3410806"/>
              <a:ext cx="1428750" cy="1905000"/>
            </a:xfrm>
            <a:prstGeom prst="rect">
              <a:avLst/>
            </a:prstGeom>
          </p:spPr>
        </p:pic>
      </p:grpSp>
      <p:sp>
        <p:nvSpPr>
          <p:cNvPr id="1089" name="TextBox 1088">
            <a:extLst>
              <a:ext uri="{FF2B5EF4-FFF2-40B4-BE49-F238E27FC236}">
                <a16:creationId xmlns:a16="http://schemas.microsoft.com/office/drawing/2014/main" id="{4E4830D2-148D-0152-BA21-1ECA9CC630DB}"/>
              </a:ext>
            </a:extLst>
          </p:cNvPr>
          <p:cNvSpPr txBox="1"/>
          <p:nvPr/>
        </p:nvSpPr>
        <p:spPr>
          <a:xfrm>
            <a:off x="2045332" y="5037133"/>
            <a:ext cx="87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Figure: </a:t>
            </a:r>
            <a:r>
              <a:rPr lang="en-US" dirty="0"/>
              <a:t>Connections between ESP32-S3, MAX30102, and LIS3DH sensors.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7239-F22F-6E31-0316-0D13612F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4E11F83-318D-A330-1CE3-2741A611FAB0}"/>
              </a:ext>
            </a:extLst>
          </p:cNvPr>
          <p:cNvGrpSpPr/>
          <p:nvPr/>
        </p:nvGrpSpPr>
        <p:grpSpPr>
          <a:xfrm>
            <a:off x="8874056" y="3669545"/>
            <a:ext cx="1579631" cy="1058341"/>
            <a:chOff x="0" y="0"/>
            <a:chExt cx="606574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246DFD-978B-D633-5577-D1C5905E6F8E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6C78C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B024B56-F19B-F60B-8373-A14F737287EB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5DF5D20-37A4-80A8-DC1D-77996E99256B}"/>
              </a:ext>
            </a:extLst>
          </p:cNvPr>
          <p:cNvGrpSpPr/>
          <p:nvPr/>
        </p:nvGrpSpPr>
        <p:grpSpPr>
          <a:xfrm>
            <a:off x="7948056" y="3669545"/>
            <a:ext cx="1579631" cy="1058341"/>
            <a:chOff x="0" y="0"/>
            <a:chExt cx="606574" cy="4064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53085C-1754-BC33-DF46-A11D04462BB2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7788D8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C80F521-D1B5-49AC-DCCB-206F8BDE9F38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90852FF-2890-F7E7-8C67-DE031B57F112}"/>
              </a:ext>
            </a:extLst>
          </p:cNvPr>
          <p:cNvGrpSpPr/>
          <p:nvPr/>
        </p:nvGrpSpPr>
        <p:grpSpPr>
          <a:xfrm>
            <a:off x="7093486" y="3669545"/>
            <a:ext cx="1579631" cy="1058341"/>
            <a:chOff x="0" y="0"/>
            <a:chExt cx="606574" cy="4064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8E6A673-B3B8-FEAC-976F-1668520BEC00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65D0E8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D593A86-2805-FA5E-B8F6-0E47EF983810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AD9FE2A-6E0A-8AA2-CD8A-6D28DC8FDD5A}"/>
              </a:ext>
            </a:extLst>
          </p:cNvPr>
          <p:cNvGrpSpPr/>
          <p:nvPr/>
        </p:nvGrpSpPr>
        <p:grpSpPr>
          <a:xfrm>
            <a:off x="6203201" y="3669545"/>
            <a:ext cx="1579631" cy="1058341"/>
            <a:chOff x="0" y="0"/>
            <a:chExt cx="606574" cy="406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ADE742C-ACAF-D38C-59CC-D5923C746DD2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3EB3EB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FFCE778-6B0E-C74B-D005-FF5E5403691E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8D6830F-8FAD-E941-EB4E-5D4573B0FBDA}"/>
              </a:ext>
            </a:extLst>
          </p:cNvPr>
          <p:cNvGrpSpPr/>
          <p:nvPr/>
        </p:nvGrpSpPr>
        <p:grpSpPr>
          <a:xfrm>
            <a:off x="5312916" y="3669545"/>
            <a:ext cx="1579631" cy="1058341"/>
            <a:chOff x="0" y="0"/>
            <a:chExt cx="606574" cy="4064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1C3EBA6-D646-3FAD-A17A-27798C1A6776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547A96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6517866-CABA-792B-E9CB-B144179DDEED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id="{56A78DAB-A94F-4328-E35F-B2CC1C000F5E}"/>
              </a:ext>
            </a:extLst>
          </p:cNvPr>
          <p:cNvSpPr/>
          <p:nvPr/>
        </p:nvSpPr>
        <p:spPr>
          <a:xfrm flipH="1" flipV="1">
            <a:off x="5111977" y="2429191"/>
            <a:ext cx="19462" cy="1719655"/>
          </a:xfrm>
          <a:prstGeom prst="line">
            <a:avLst/>
          </a:prstGeom>
          <a:ln w="19050" cap="flat">
            <a:solidFill>
              <a:srgbClr val="547A96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0BECD5C-E816-4667-F8C6-C005B4EFD286}"/>
              </a:ext>
            </a:extLst>
          </p:cNvPr>
          <p:cNvGrpSpPr/>
          <p:nvPr/>
        </p:nvGrpSpPr>
        <p:grpSpPr>
          <a:xfrm>
            <a:off x="4422631" y="3669545"/>
            <a:ext cx="1579631" cy="1058341"/>
            <a:chOff x="0" y="0"/>
            <a:chExt cx="606574" cy="4064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F57B437-DC6F-91B3-9A5C-5BB0074402D6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2F6B85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3F3CC6F-5ECA-21FF-0ED4-F9AD44911DA3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6DA34E2-7AFA-BE02-DE2F-8DE0558AEEAF}"/>
              </a:ext>
            </a:extLst>
          </p:cNvPr>
          <p:cNvGrpSpPr/>
          <p:nvPr/>
        </p:nvGrpSpPr>
        <p:grpSpPr>
          <a:xfrm>
            <a:off x="3532346" y="3669545"/>
            <a:ext cx="1579631" cy="1058341"/>
            <a:chOff x="0" y="0"/>
            <a:chExt cx="606574" cy="4064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90E9900-F14A-D5A1-9A0F-7388B7C99B91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1E8171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092997E5-D110-383A-00CD-C5DB69FA4DD5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sp>
        <p:nvSpPr>
          <p:cNvPr id="24" name="AutoShape 24">
            <a:extLst>
              <a:ext uri="{FF2B5EF4-FFF2-40B4-BE49-F238E27FC236}">
                <a16:creationId xmlns:a16="http://schemas.microsoft.com/office/drawing/2014/main" id="{C26C507F-F3F8-C00F-CC1E-F5E574981838}"/>
              </a:ext>
            </a:extLst>
          </p:cNvPr>
          <p:cNvSpPr/>
          <p:nvPr/>
        </p:nvSpPr>
        <p:spPr>
          <a:xfrm flipH="1" flipV="1">
            <a:off x="3354214" y="2594933"/>
            <a:ext cx="0" cy="1031711"/>
          </a:xfrm>
          <a:prstGeom prst="line">
            <a:avLst/>
          </a:prstGeom>
          <a:ln w="19050" cap="flat">
            <a:solidFill>
              <a:srgbClr val="5FD8C3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8695FA8-5D06-AED4-A161-F1C565CFCC10}"/>
              </a:ext>
            </a:extLst>
          </p:cNvPr>
          <p:cNvGrpSpPr/>
          <p:nvPr/>
        </p:nvGrpSpPr>
        <p:grpSpPr>
          <a:xfrm>
            <a:off x="2642061" y="3669545"/>
            <a:ext cx="1579631" cy="1058341"/>
            <a:chOff x="0" y="0"/>
            <a:chExt cx="606574" cy="4064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284ED41-89B9-CD66-3A5A-5BB937088BC3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5ED8C2"/>
            </a:soli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0A6266F1-4EBF-0BE8-FF1C-2D7693830D79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646DE534-D7E1-48DE-DDAD-6467DED296C4}"/>
              </a:ext>
            </a:extLst>
          </p:cNvPr>
          <p:cNvGrpSpPr/>
          <p:nvPr/>
        </p:nvGrpSpPr>
        <p:grpSpPr>
          <a:xfrm>
            <a:off x="1751776" y="3669545"/>
            <a:ext cx="1579631" cy="1058341"/>
            <a:chOff x="0" y="0"/>
            <a:chExt cx="606574" cy="4064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CE096470-856D-1016-B954-5CC63E3F7245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2ABB9E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64319E36-1036-8AC3-601A-4932DA077D10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552A7C2D-244F-F251-B9F6-8872D47657E7}"/>
              </a:ext>
            </a:extLst>
          </p:cNvPr>
          <p:cNvGrpSpPr/>
          <p:nvPr/>
        </p:nvGrpSpPr>
        <p:grpSpPr>
          <a:xfrm>
            <a:off x="1751774" y="3669545"/>
            <a:ext cx="789817" cy="1058341"/>
            <a:chOff x="0" y="0"/>
            <a:chExt cx="606574" cy="4064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5C37D3D0-60FA-F64E-2106-A6BCF681A9FF}"/>
                </a:ext>
              </a:extLst>
            </p:cNvPr>
            <p:cNvSpPr/>
            <p:nvPr/>
          </p:nvSpPr>
          <p:spPr>
            <a:xfrm>
              <a:off x="0" y="0"/>
              <a:ext cx="606574" cy="406400"/>
            </a:xfrm>
            <a:custGeom>
              <a:avLst/>
              <a:gdLst/>
              <a:ahLst/>
              <a:cxnLst/>
              <a:rect l="l" t="t" r="r" b="b"/>
              <a:pathLst>
                <a:path w="606574" h="406400">
                  <a:moveTo>
                    <a:pt x="403374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03374" y="406400"/>
                  </a:lnTo>
                  <a:lnTo>
                    <a:pt x="606574" y="203200"/>
                  </a:lnTo>
                  <a:lnTo>
                    <a:pt x="403374" y="0"/>
                  </a:lnTo>
                  <a:close/>
                </a:path>
              </a:pathLst>
            </a:custGeom>
            <a:solidFill>
              <a:srgbClr val="3B405D"/>
            </a:solidFill>
          </p:spPr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0643C68A-5297-771F-BC98-A3B650A1B5B4}"/>
                </a:ext>
              </a:extLst>
            </p:cNvPr>
            <p:cNvSpPr txBox="1"/>
            <p:nvPr/>
          </p:nvSpPr>
          <p:spPr>
            <a:xfrm>
              <a:off x="0" y="-38100"/>
              <a:ext cx="492274" cy="4445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838"/>
                </a:lnSpc>
                <a:spcBef>
                  <a:spcPct val="0"/>
                </a:spcBef>
              </a:pPr>
              <a:endParaRPr sz="1688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A9417E3C-2A56-E85E-6F88-5E6EBD1C265C}"/>
              </a:ext>
            </a:extLst>
          </p:cNvPr>
          <p:cNvSpPr/>
          <p:nvPr/>
        </p:nvSpPr>
        <p:spPr>
          <a:xfrm>
            <a:off x="6112735" y="4009531"/>
            <a:ext cx="366675" cy="378370"/>
          </a:xfrm>
          <a:custGeom>
            <a:avLst/>
            <a:gdLst/>
            <a:ahLst/>
            <a:cxnLst/>
            <a:rect l="l" t="t" r="r" b="b"/>
            <a:pathLst>
              <a:path w="391120" h="403595">
                <a:moveTo>
                  <a:pt x="0" y="0"/>
                </a:moveTo>
                <a:lnTo>
                  <a:pt x="391120" y="0"/>
                </a:lnTo>
                <a:lnTo>
                  <a:pt x="391120" y="403595"/>
                </a:lnTo>
                <a:lnTo>
                  <a:pt x="0" y="403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C15BA99A-5973-EC42-6C72-1B3F51F6EE37}"/>
              </a:ext>
            </a:extLst>
          </p:cNvPr>
          <p:cNvSpPr/>
          <p:nvPr/>
        </p:nvSpPr>
        <p:spPr>
          <a:xfrm>
            <a:off x="7037012" y="4007775"/>
            <a:ext cx="367559" cy="381879"/>
          </a:xfrm>
          <a:custGeom>
            <a:avLst/>
            <a:gdLst/>
            <a:ahLst/>
            <a:cxnLst/>
            <a:rect l="l" t="t" r="r" b="b"/>
            <a:pathLst>
              <a:path w="392063" h="407338">
                <a:moveTo>
                  <a:pt x="0" y="0"/>
                </a:moveTo>
                <a:lnTo>
                  <a:pt x="392064" y="0"/>
                </a:lnTo>
                <a:lnTo>
                  <a:pt x="392064" y="407339"/>
                </a:lnTo>
                <a:lnTo>
                  <a:pt x="0" y="407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E45CD118-634E-90AA-2C46-734076A83AAE}"/>
              </a:ext>
            </a:extLst>
          </p:cNvPr>
          <p:cNvSpPr/>
          <p:nvPr/>
        </p:nvSpPr>
        <p:spPr>
          <a:xfrm>
            <a:off x="2574077" y="4689924"/>
            <a:ext cx="0" cy="935018"/>
          </a:xfrm>
          <a:prstGeom prst="line">
            <a:avLst/>
          </a:prstGeom>
          <a:ln w="19050" cap="flat">
            <a:solidFill>
              <a:srgbClr val="2ABB9E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6DC3D23C-9E33-1FFE-7060-9F469453F6D1}"/>
              </a:ext>
            </a:extLst>
          </p:cNvPr>
          <p:cNvGrpSpPr/>
          <p:nvPr/>
        </p:nvGrpSpPr>
        <p:grpSpPr>
          <a:xfrm>
            <a:off x="1855670" y="4970496"/>
            <a:ext cx="1475737" cy="482511"/>
            <a:chOff x="0" y="0"/>
            <a:chExt cx="612626" cy="200306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49E473EC-E120-B8BB-5A81-55E22135227D}"/>
                </a:ext>
              </a:extLst>
            </p:cNvPr>
            <p:cNvSpPr/>
            <p:nvPr/>
          </p:nvSpPr>
          <p:spPr>
            <a:xfrm>
              <a:off x="0" y="0"/>
              <a:ext cx="612626" cy="200306"/>
            </a:xfrm>
            <a:custGeom>
              <a:avLst/>
              <a:gdLst/>
              <a:ahLst/>
              <a:cxnLst/>
              <a:rect l="l" t="t" r="r" b="b"/>
              <a:pathLst>
                <a:path w="612626" h="200306">
                  <a:moveTo>
                    <a:pt x="100153" y="0"/>
                  </a:moveTo>
                  <a:lnTo>
                    <a:pt x="512473" y="0"/>
                  </a:lnTo>
                  <a:cubicBezTo>
                    <a:pt x="539035" y="0"/>
                    <a:pt x="564510" y="10552"/>
                    <a:pt x="583292" y="29334"/>
                  </a:cubicBezTo>
                  <a:cubicBezTo>
                    <a:pt x="602074" y="48116"/>
                    <a:pt x="612626" y="73591"/>
                    <a:pt x="612626" y="100153"/>
                  </a:cubicBezTo>
                  <a:lnTo>
                    <a:pt x="612626" y="100153"/>
                  </a:lnTo>
                  <a:cubicBezTo>
                    <a:pt x="612626" y="126715"/>
                    <a:pt x="602074" y="152189"/>
                    <a:pt x="583292" y="170971"/>
                  </a:cubicBezTo>
                  <a:cubicBezTo>
                    <a:pt x="564510" y="189754"/>
                    <a:pt x="539035" y="200306"/>
                    <a:pt x="512473" y="200306"/>
                  </a:cubicBezTo>
                  <a:lnTo>
                    <a:pt x="100153" y="200306"/>
                  </a:lnTo>
                  <a:cubicBezTo>
                    <a:pt x="73591" y="200306"/>
                    <a:pt x="48116" y="189754"/>
                    <a:pt x="29334" y="170971"/>
                  </a:cubicBezTo>
                  <a:cubicBezTo>
                    <a:pt x="10552" y="152189"/>
                    <a:pt x="0" y="126715"/>
                    <a:pt x="0" y="100153"/>
                  </a:cubicBezTo>
                  <a:lnTo>
                    <a:pt x="0" y="100153"/>
                  </a:lnTo>
                  <a:cubicBezTo>
                    <a:pt x="0" y="73591"/>
                    <a:pt x="10552" y="48116"/>
                    <a:pt x="29334" y="29334"/>
                  </a:cubicBezTo>
                  <a:cubicBezTo>
                    <a:pt x="48116" y="10552"/>
                    <a:pt x="73591" y="0"/>
                    <a:pt x="100153" y="0"/>
                  </a:cubicBezTo>
                  <a:close/>
                </a:path>
              </a:pathLst>
            </a:custGeom>
            <a:solidFill>
              <a:srgbClr val="2ABB9E"/>
            </a:solidFill>
          </p:spPr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58E3B254-93A1-14EE-A284-E27BD2280E75}"/>
                </a:ext>
              </a:extLst>
            </p:cNvPr>
            <p:cNvSpPr txBox="1"/>
            <p:nvPr/>
          </p:nvSpPr>
          <p:spPr>
            <a:xfrm>
              <a:off x="0" y="-28575"/>
              <a:ext cx="612626" cy="228881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575"/>
                </a:lnSpc>
              </a:pPr>
              <a:r>
                <a:rPr lang="en-US" sz="1050" b="1" spc="175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SYSTEM POWER-UP</a:t>
              </a: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EA5C21D3-11D9-27BD-6329-3D4204AB9CFA}"/>
              </a:ext>
            </a:extLst>
          </p:cNvPr>
          <p:cNvGrpSpPr/>
          <p:nvPr/>
        </p:nvGrpSpPr>
        <p:grpSpPr>
          <a:xfrm>
            <a:off x="2518829" y="2743711"/>
            <a:ext cx="1573308" cy="807654"/>
            <a:chOff x="0" y="0"/>
            <a:chExt cx="612626" cy="28186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3385014D-217D-0474-28AD-C6B0830896F1}"/>
                </a:ext>
              </a:extLst>
            </p:cNvPr>
            <p:cNvSpPr/>
            <p:nvPr/>
          </p:nvSpPr>
          <p:spPr>
            <a:xfrm>
              <a:off x="0" y="0"/>
              <a:ext cx="612626" cy="281860"/>
            </a:xfrm>
            <a:custGeom>
              <a:avLst/>
              <a:gdLst/>
              <a:ahLst/>
              <a:cxnLst/>
              <a:rect l="l" t="t" r="r" b="b"/>
              <a:pathLst>
                <a:path w="612626" h="281860">
                  <a:moveTo>
                    <a:pt x="140930" y="0"/>
                  </a:moveTo>
                  <a:lnTo>
                    <a:pt x="471696" y="0"/>
                  </a:lnTo>
                  <a:cubicBezTo>
                    <a:pt x="509073" y="0"/>
                    <a:pt x="544919" y="14848"/>
                    <a:pt x="571349" y="41277"/>
                  </a:cubicBezTo>
                  <a:cubicBezTo>
                    <a:pt x="597778" y="67707"/>
                    <a:pt x="612626" y="103553"/>
                    <a:pt x="612626" y="140930"/>
                  </a:cubicBezTo>
                  <a:lnTo>
                    <a:pt x="612626" y="140930"/>
                  </a:lnTo>
                  <a:cubicBezTo>
                    <a:pt x="612626" y="178307"/>
                    <a:pt x="597778" y="214153"/>
                    <a:pt x="571349" y="240582"/>
                  </a:cubicBezTo>
                  <a:cubicBezTo>
                    <a:pt x="544919" y="267012"/>
                    <a:pt x="509073" y="281860"/>
                    <a:pt x="471696" y="281860"/>
                  </a:cubicBezTo>
                  <a:lnTo>
                    <a:pt x="140930" y="281860"/>
                  </a:lnTo>
                  <a:cubicBezTo>
                    <a:pt x="103553" y="281860"/>
                    <a:pt x="67707" y="267012"/>
                    <a:pt x="41277" y="240582"/>
                  </a:cubicBezTo>
                  <a:cubicBezTo>
                    <a:pt x="14848" y="214153"/>
                    <a:pt x="0" y="178307"/>
                    <a:pt x="0" y="140930"/>
                  </a:cubicBezTo>
                  <a:lnTo>
                    <a:pt x="0" y="140930"/>
                  </a:lnTo>
                  <a:cubicBezTo>
                    <a:pt x="0" y="103553"/>
                    <a:pt x="14848" y="67707"/>
                    <a:pt x="41277" y="41277"/>
                  </a:cubicBezTo>
                  <a:cubicBezTo>
                    <a:pt x="67707" y="14848"/>
                    <a:pt x="103553" y="0"/>
                    <a:pt x="140930" y="0"/>
                  </a:cubicBezTo>
                  <a:close/>
                </a:path>
              </a:pathLst>
            </a:custGeom>
            <a:solidFill>
              <a:srgbClr val="5FD8C3"/>
            </a:solidFill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2471036B-B8B0-4AC3-180E-5AB9918165F4}"/>
                </a:ext>
              </a:extLst>
            </p:cNvPr>
            <p:cNvSpPr txBox="1"/>
            <p:nvPr/>
          </p:nvSpPr>
          <p:spPr>
            <a:xfrm>
              <a:off x="78453" y="43682"/>
              <a:ext cx="475909" cy="21426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575"/>
                </a:lnSpc>
              </a:pPr>
              <a:r>
                <a:rPr lang="en-US" sz="900" b="1" spc="175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MICROCONTROLLER INITIALIZATION</a:t>
              </a:r>
            </a:p>
          </p:txBody>
        </p:sp>
      </p:grpSp>
      <p:sp>
        <p:nvSpPr>
          <p:cNvPr id="43" name="AutoShape 43">
            <a:extLst>
              <a:ext uri="{FF2B5EF4-FFF2-40B4-BE49-F238E27FC236}">
                <a16:creationId xmlns:a16="http://schemas.microsoft.com/office/drawing/2014/main" id="{91F9CB42-1BE8-5E50-EFA9-980FCB90D8D1}"/>
              </a:ext>
            </a:extLst>
          </p:cNvPr>
          <p:cNvSpPr/>
          <p:nvPr/>
        </p:nvSpPr>
        <p:spPr>
          <a:xfrm flipH="1">
            <a:off x="4322161" y="4359395"/>
            <a:ext cx="0" cy="1644731"/>
          </a:xfrm>
          <a:prstGeom prst="line">
            <a:avLst/>
          </a:prstGeom>
          <a:ln w="19050" cap="flat">
            <a:solidFill>
              <a:srgbClr val="1E8171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44" name="Group 44">
            <a:extLst>
              <a:ext uri="{FF2B5EF4-FFF2-40B4-BE49-F238E27FC236}">
                <a16:creationId xmlns:a16="http://schemas.microsoft.com/office/drawing/2014/main" id="{73EE6F2D-DDD4-BA06-B504-618DD5099F1A}"/>
              </a:ext>
            </a:extLst>
          </p:cNvPr>
          <p:cNvGrpSpPr/>
          <p:nvPr/>
        </p:nvGrpSpPr>
        <p:grpSpPr>
          <a:xfrm>
            <a:off x="3502342" y="4856088"/>
            <a:ext cx="1662457" cy="875417"/>
            <a:chOff x="0" y="0"/>
            <a:chExt cx="690139" cy="363414"/>
          </a:xfrm>
        </p:grpSpPr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ADC6FF8C-479E-32E3-C38F-4FBA4799EBA6}"/>
                </a:ext>
              </a:extLst>
            </p:cNvPr>
            <p:cNvSpPr/>
            <p:nvPr/>
          </p:nvSpPr>
          <p:spPr>
            <a:xfrm>
              <a:off x="0" y="0"/>
              <a:ext cx="690139" cy="363414"/>
            </a:xfrm>
            <a:custGeom>
              <a:avLst/>
              <a:gdLst/>
              <a:ahLst/>
              <a:cxnLst/>
              <a:rect l="l" t="t" r="r" b="b"/>
              <a:pathLst>
                <a:path w="690139" h="363414">
                  <a:moveTo>
                    <a:pt x="157171" y="0"/>
                  </a:moveTo>
                  <a:lnTo>
                    <a:pt x="532968" y="0"/>
                  </a:lnTo>
                  <a:cubicBezTo>
                    <a:pt x="619771" y="0"/>
                    <a:pt x="690139" y="70368"/>
                    <a:pt x="690139" y="157171"/>
                  </a:cubicBezTo>
                  <a:lnTo>
                    <a:pt x="690139" y="206243"/>
                  </a:lnTo>
                  <a:cubicBezTo>
                    <a:pt x="690139" y="247927"/>
                    <a:pt x="673580" y="287904"/>
                    <a:pt x="644105" y="317379"/>
                  </a:cubicBezTo>
                  <a:cubicBezTo>
                    <a:pt x="614630" y="346855"/>
                    <a:pt x="574653" y="363414"/>
                    <a:pt x="532968" y="363414"/>
                  </a:cubicBezTo>
                  <a:lnTo>
                    <a:pt x="157171" y="363414"/>
                  </a:lnTo>
                  <a:cubicBezTo>
                    <a:pt x="115487" y="363414"/>
                    <a:pt x="75510" y="346855"/>
                    <a:pt x="46034" y="317379"/>
                  </a:cubicBezTo>
                  <a:cubicBezTo>
                    <a:pt x="16559" y="287904"/>
                    <a:pt x="0" y="247927"/>
                    <a:pt x="0" y="206243"/>
                  </a:cubicBezTo>
                  <a:lnTo>
                    <a:pt x="0" y="157171"/>
                  </a:lnTo>
                  <a:cubicBezTo>
                    <a:pt x="0" y="115487"/>
                    <a:pt x="16559" y="75510"/>
                    <a:pt x="46034" y="46034"/>
                  </a:cubicBezTo>
                  <a:cubicBezTo>
                    <a:pt x="75510" y="16559"/>
                    <a:pt x="115487" y="0"/>
                    <a:pt x="157171" y="0"/>
                  </a:cubicBezTo>
                  <a:close/>
                </a:path>
              </a:pathLst>
            </a:custGeom>
            <a:solidFill>
              <a:srgbClr val="1E8171"/>
            </a:solidFill>
          </p:spPr>
        </p:sp>
        <p:sp>
          <p:nvSpPr>
            <p:cNvPr id="46" name="TextBox 46">
              <a:extLst>
                <a:ext uri="{FF2B5EF4-FFF2-40B4-BE49-F238E27FC236}">
                  <a16:creationId xmlns:a16="http://schemas.microsoft.com/office/drawing/2014/main" id="{E7EC688C-8D5D-969D-34CC-5338D52C0704}"/>
                </a:ext>
              </a:extLst>
            </p:cNvPr>
            <p:cNvSpPr txBox="1"/>
            <p:nvPr/>
          </p:nvSpPr>
          <p:spPr>
            <a:xfrm>
              <a:off x="0" y="-28575"/>
              <a:ext cx="690139" cy="39198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575"/>
                </a:lnSpc>
              </a:pPr>
              <a:r>
                <a:rPr lang="en-US" sz="900" b="1" spc="175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MAX30102 SENSOR INITIALIZATION AND CONFIGURATION</a:t>
              </a:r>
            </a:p>
          </p:txBody>
        </p:sp>
      </p:grpSp>
      <p:sp>
        <p:nvSpPr>
          <p:cNvPr id="47" name="AutoShape 47">
            <a:extLst>
              <a:ext uri="{FF2B5EF4-FFF2-40B4-BE49-F238E27FC236}">
                <a16:creationId xmlns:a16="http://schemas.microsoft.com/office/drawing/2014/main" id="{079F88C1-4955-73AA-CE8B-DF25963BDD30}"/>
              </a:ext>
            </a:extLst>
          </p:cNvPr>
          <p:cNvSpPr/>
          <p:nvPr/>
        </p:nvSpPr>
        <p:spPr>
          <a:xfrm>
            <a:off x="6203201" y="4424928"/>
            <a:ext cx="0" cy="1598856"/>
          </a:xfrm>
          <a:prstGeom prst="line">
            <a:avLst/>
          </a:prstGeom>
          <a:ln w="19050" cap="flat">
            <a:solidFill>
              <a:srgbClr val="547A96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8C1F5F01-E271-5FC1-96AB-EC93D88FA925}"/>
              </a:ext>
            </a:extLst>
          </p:cNvPr>
          <p:cNvGrpSpPr/>
          <p:nvPr/>
        </p:nvGrpSpPr>
        <p:grpSpPr>
          <a:xfrm>
            <a:off x="5517281" y="4942357"/>
            <a:ext cx="1475737" cy="678964"/>
            <a:chOff x="0" y="0"/>
            <a:chExt cx="612626" cy="281860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E47292C9-B33E-D346-7FA7-B1B546006BFD}"/>
                </a:ext>
              </a:extLst>
            </p:cNvPr>
            <p:cNvSpPr/>
            <p:nvPr/>
          </p:nvSpPr>
          <p:spPr>
            <a:xfrm>
              <a:off x="0" y="0"/>
              <a:ext cx="612626" cy="281860"/>
            </a:xfrm>
            <a:custGeom>
              <a:avLst/>
              <a:gdLst/>
              <a:ahLst/>
              <a:cxnLst/>
              <a:rect l="l" t="t" r="r" b="b"/>
              <a:pathLst>
                <a:path w="612626" h="281860">
                  <a:moveTo>
                    <a:pt x="140930" y="0"/>
                  </a:moveTo>
                  <a:lnTo>
                    <a:pt x="471696" y="0"/>
                  </a:lnTo>
                  <a:cubicBezTo>
                    <a:pt x="509073" y="0"/>
                    <a:pt x="544919" y="14848"/>
                    <a:pt x="571349" y="41277"/>
                  </a:cubicBezTo>
                  <a:cubicBezTo>
                    <a:pt x="597778" y="67707"/>
                    <a:pt x="612626" y="103553"/>
                    <a:pt x="612626" y="140930"/>
                  </a:cubicBezTo>
                  <a:lnTo>
                    <a:pt x="612626" y="140930"/>
                  </a:lnTo>
                  <a:cubicBezTo>
                    <a:pt x="612626" y="178307"/>
                    <a:pt x="597778" y="214153"/>
                    <a:pt x="571349" y="240582"/>
                  </a:cubicBezTo>
                  <a:cubicBezTo>
                    <a:pt x="544919" y="267012"/>
                    <a:pt x="509073" y="281860"/>
                    <a:pt x="471696" y="281860"/>
                  </a:cubicBezTo>
                  <a:lnTo>
                    <a:pt x="140930" y="281860"/>
                  </a:lnTo>
                  <a:cubicBezTo>
                    <a:pt x="103553" y="281860"/>
                    <a:pt x="67707" y="267012"/>
                    <a:pt x="41277" y="240582"/>
                  </a:cubicBezTo>
                  <a:cubicBezTo>
                    <a:pt x="14848" y="214153"/>
                    <a:pt x="0" y="178307"/>
                    <a:pt x="0" y="140930"/>
                  </a:cubicBezTo>
                  <a:lnTo>
                    <a:pt x="0" y="140930"/>
                  </a:lnTo>
                  <a:cubicBezTo>
                    <a:pt x="0" y="103553"/>
                    <a:pt x="14848" y="67707"/>
                    <a:pt x="41277" y="41277"/>
                  </a:cubicBezTo>
                  <a:cubicBezTo>
                    <a:pt x="67707" y="14848"/>
                    <a:pt x="103553" y="0"/>
                    <a:pt x="140930" y="0"/>
                  </a:cubicBezTo>
                  <a:close/>
                </a:path>
              </a:pathLst>
            </a:custGeom>
            <a:solidFill>
              <a:srgbClr val="547A96"/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6EC5AFB0-C669-FB5A-7BD5-35E6CE8C1736}"/>
                </a:ext>
              </a:extLst>
            </p:cNvPr>
            <p:cNvSpPr txBox="1"/>
            <p:nvPr/>
          </p:nvSpPr>
          <p:spPr>
            <a:xfrm>
              <a:off x="0" y="-28575"/>
              <a:ext cx="612626" cy="31043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575"/>
                </a:lnSpc>
              </a:pPr>
              <a:r>
                <a:rPr lang="en-US" sz="900" b="1" spc="175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SENSOR WARM-UP AND CALIBRATION</a:t>
              </a:r>
            </a:p>
          </p:txBody>
        </p:sp>
      </p:grpSp>
      <p:sp>
        <p:nvSpPr>
          <p:cNvPr id="51" name="AutoShape 51">
            <a:extLst>
              <a:ext uri="{FF2B5EF4-FFF2-40B4-BE49-F238E27FC236}">
                <a16:creationId xmlns:a16="http://schemas.microsoft.com/office/drawing/2014/main" id="{70D9F7DB-E6FB-445A-00D1-984405F4EB25}"/>
              </a:ext>
            </a:extLst>
          </p:cNvPr>
          <p:cNvSpPr/>
          <p:nvPr/>
        </p:nvSpPr>
        <p:spPr>
          <a:xfrm>
            <a:off x="7898917" y="4689925"/>
            <a:ext cx="15563" cy="1374215"/>
          </a:xfrm>
          <a:prstGeom prst="line">
            <a:avLst/>
          </a:prstGeom>
          <a:ln w="19050" cap="flat">
            <a:solidFill>
              <a:srgbClr val="65D0E8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52" name="Group 52">
            <a:extLst>
              <a:ext uri="{FF2B5EF4-FFF2-40B4-BE49-F238E27FC236}">
                <a16:creationId xmlns:a16="http://schemas.microsoft.com/office/drawing/2014/main" id="{15DFB6E3-ADFF-DF3C-CE85-181A7C4E7598}"/>
              </a:ext>
            </a:extLst>
          </p:cNvPr>
          <p:cNvGrpSpPr/>
          <p:nvPr/>
        </p:nvGrpSpPr>
        <p:grpSpPr>
          <a:xfrm>
            <a:off x="7220792" y="5003467"/>
            <a:ext cx="1475737" cy="678964"/>
            <a:chOff x="0" y="0"/>
            <a:chExt cx="612626" cy="281860"/>
          </a:xfrm>
        </p:grpSpPr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CA93866B-D651-C143-B9BC-D0504AF3CFF1}"/>
                </a:ext>
              </a:extLst>
            </p:cNvPr>
            <p:cNvSpPr/>
            <p:nvPr/>
          </p:nvSpPr>
          <p:spPr>
            <a:xfrm>
              <a:off x="0" y="0"/>
              <a:ext cx="612626" cy="281860"/>
            </a:xfrm>
            <a:custGeom>
              <a:avLst/>
              <a:gdLst/>
              <a:ahLst/>
              <a:cxnLst/>
              <a:rect l="l" t="t" r="r" b="b"/>
              <a:pathLst>
                <a:path w="612626" h="281860">
                  <a:moveTo>
                    <a:pt x="140930" y="0"/>
                  </a:moveTo>
                  <a:lnTo>
                    <a:pt x="471696" y="0"/>
                  </a:lnTo>
                  <a:cubicBezTo>
                    <a:pt x="509073" y="0"/>
                    <a:pt x="544919" y="14848"/>
                    <a:pt x="571349" y="41277"/>
                  </a:cubicBezTo>
                  <a:cubicBezTo>
                    <a:pt x="597778" y="67707"/>
                    <a:pt x="612626" y="103553"/>
                    <a:pt x="612626" y="140930"/>
                  </a:cubicBezTo>
                  <a:lnTo>
                    <a:pt x="612626" y="140930"/>
                  </a:lnTo>
                  <a:cubicBezTo>
                    <a:pt x="612626" y="178307"/>
                    <a:pt x="597778" y="214153"/>
                    <a:pt x="571349" y="240582"/>
                  </a:cubicBezTo>
                  <a:cubicBezTo>
                    <a:pt x="544919" y="267012"/>
                    <a:pt x="509073" y="281860"/>
                    <a:pt x="471696" y="281860"/>
                  </a:cubicBezTo>
                  <a:lnTo>
                    <a:pt x="140930" y="281860"/>
                  </a:lnTo>
                  <a:cubicBezTo>
                    <a:pt x="103553" y="281860"/>
                    <a:pt x="67707" y="267012"/>
                    <a:pt x="41277" y="240582"/>
                  </a:cubicBezTo>
                  <a:cubicBezTo>
                    <a:pt x="14848" y="214153"/>
                    <a:pt x="0" y="178307"/>
                    <a:pt x="0" y="140930"/>
                  </a:cubicBezTo>
                  <a:lnTo>
                    <a:pt x="0" y="140930"/>
                  </a:lnTo>
                  <a:cubicBezTo>
                    <a:pt x="0" y="103553"/>
                    <a:pt x="14848" y="67707"/>
                    <a:pt x="41277" y="41277"/>
                  </a:cubicBezTo>
                  <a:cubicBezTo>
                    <a:pt x="67707" y="14848"/>
                    <a:pt x="103553" y="0"/>
                    <a:pt x="140930" y="0"/>
                  </a:cubicBezTo>
                  <a:close/>
                </a:path>
              </a:pathLst>
            </a:custGeom>
            <a:solidFill>
              <a:srgbClr val="65D0E8"/>
            </a:solidFill>
          </p:spPr>
        </p:sp>
        <p:sp>
          <p:nvSpPr>
            <p:cNvPr id="54" name="TextBox 54">
              <a:extLst>
                <a:ext uri="{FF2B5EF4-FFF2-40B4-BE49-F238E27FC236}">
                  <a16:creationId xmlns:a16="http://schemas.microsoft.com/office/drawing/2014/main" id="{830E8C2D-5974-95EE-BF85-8EFDFC5471C5}"/>
                </a:ext>
              </a:extLst>
            </p:cNvPr>
            <p:cNvSpPr txBox="1"/>
            <p:nvPr/>
          </p:nvSpPr>
          <p:spPr>
            <a:xfrm>
              <a:off x="0" y="-28575"/>
              <a:ext cx="612626" cy="31043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575"/>
                </a:lnSpc>
              </a:pPr>
              <a:r>
                <a:rPr lang="en-US" sz="900" b="1" spc="175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POLL MAX30102 FOR NEW DATA (WIREMAX)</a:t>
              </a:r>
            </a:p>
          </p:txBody>
        </p:sp>
      </p:grpSp>
      <p:sp>
        <p:nvSpPr>
          <p:cNvPr id="55" name="AutoShape 55">
            <a:extLst>
              <a:ext uri="{FF2B5EF4-FFF2-40B4-BE49-F238E27FC236}">
                <a16:creationId xmlns:a16="http://schemas.microsoft.com/office/drawing/2014/main" id="{9C190FAB-5F0F-1381-DDA9-3F3E5F2F380D}"/>
              </a:ext>
            </a:extLst>
          </p:cNvPr>
          <p:cNvSpPr/>
          <p:nvPr/>
        </p:nvSpPr>
        <p:spPr>
          <a:xfrm flipV="1">
            <a:off x="6993017" y="2070135"/>
            <a:ext cx="0" cy="1599410"/>
          </a:xfrm>
          <a:prstGeom prst="line">
            <a:avLst/>
          </a:prstGeom>
          <a:ln w="19050" cap="flat">
            <a:solidFill>
              <a:srgbClr val="65D0E8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56" name="Group 56">
            <a:extLst>
              <a:ext uri="{FF2B5EF4-FFF2-40B4-BE49-F238E27FC236}">
                <a16:creationId xmlns:a16="http://schemas.microsoft.com/office/drawing/2014/main" id="{9B349E4E-C240-E94E-6B8C-7A606554AFDD}"/>
              </a:ext>
            </a:extLst>
          </p:cNvPr>
          <p:cNvGrpSpPr/>
          <p:nvPr/>
        </p:nvGrpSpPr>
        <p:grpSpPr>
          <a:xfrm>
            <a:off x="6255148" y="2353287"/>
            <a:ext cx="1475737" cy="1071870"/>
            <a:chOff x="0" y="0"/>
            <a:chExt cx="612626" cy="444968"/>
          </a:xfrm>
        </p:grpSpPr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28F0859B-E268-7519-673A-15EC8AFDCF1E}"/>
                </a:ext>
              </a:extLst>
            </p:cNvPr>
            <p:cNvSpPr/>
            <p:nvPr/>
          </p:nvSpPr>
          <p:spPr>
            <a:xfrm>
              <a:off x="0" y="0"/>
              <a:ext cx="612626" cy="444968"/>
            </a:xfrm>
            <a:custGeom>
              <a:avLst/>
              <a:gdLst/>
              <a:ahLst/>
              <a:cxnLst/>
              <a:rect l="l" t="t" r="r" b="b"/>
              <a:pathLst>
                <a:path w="612626" h="444968">
                  <a:moveTo>
                    <a:pt x="177057" y="0"/>
                  </a:moveTo>
                  <a:lnTo>
                    <a:pt x="435569" y="0"/>
                  </a:lnTo>
                  <a:cubicBezTo>
                    <a:pt x="482527" y="0"/>
                    <a:pt x="527562" y="18654"/>
                    <a:pt x="560767" y="51859"/>
                  </a:cubicBezTo>
                  <a:cubicBezTo>
                    <a:pt x="593972" y="85064"/>
                    <a:pt x="612626" y="130099"/>
                    <a:pt x="612626" y="177057"/>
                  </a:cubicBezTo>
                  <a:lnTo>
                    <a:pt x="612626" y="267910"/>
                  </a:lnTo>
                  <a:cubicBezTo>
                    <a:pt x="612626" y="314869"/>
                    <a:pt x="593972" y="359904"/>
                    <a:pt x="560767" y="393109"/>
                  </a:cubicBezTo>
                  <a:cubicBezTo>
                    <a:pt x="527562" y="426313"/>
                    <a:pt x="482527" y="444968"/>
                    <a:pt x="435569" y="444968"/>
                  </a:cubicBezTo>
                  <a:lnTo>
                    <a:pt x="177057" y="444968"/>
                  </a:lnTo>
                  <a:cubicBezTo>
                    <a:pt x="130099" y="444968"/>
                    <a:pt x="85064" y="426313"/>
                    <a:pt x="51859" y="393109"/>
                  </a:cubicBezTo>
                  <a:cubicBezTo>
                    <a:pt x="18654" y="359904"/>
                    <a:pt x="0" y="314869"/>
                    <a:pt x="0" y="267910"/>
                  </a:cubicBezTo>
                  <a:lnTo>
                    <a:pt x="0" y="177057"/>
                  </a:lnTo>
                  <a:cubicBezTo>
                    <a:pt x="0" y="130099"/>
                    <a:pt x="18654" y="85064"/>
                    <a:pt x="51859" y="51859"/>
                  </a:cubicBezTo>
                  <a:cubicBezTo>
                    <a:pt x="85064" y="18654"/>
                    <a:pt x="130099" y="0"/>
                    <a:pt x="177057" y="0"/>
                  </a:cubicBezTo>
                  <a:close/>
                </a:path>
              </a:pathLst>
            </a:custGeom>
            <a:solidFill>
              <a:srgbClr val="65D0E8"/>
            </a:solidFill>
          </p:spPr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605DCBDF-7847-B0E7-6E6E-214EAE94B2A3}"/>
                </a:ext>
              </a:extLst>
            </p:cNvPr>
            <p:cNvSpPr txBox="1"/>
            <p:nvPr/>
          </p:nvSpPr>
          <p:spPr>
            <a:xfrm>
              <a:off x="0" y="-28575"/>
              <a:ext cx="612626" cy="473543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575"/>
                </a:lnSpc>
              </a:pPr>
              <a:r>
                <a:rPr lang="en-US" sz="1050" b="1" spc="175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START CONTINUOUS DATA ACQUISITION LOOP</a:t>
              </a:r>
            </a:p>
          </p:txBody>
        </p:sp>
      </p:grpSp>
      <p:sp>
        <p:nvSpPr>
          <p:cNvPr id="59" name="AutoShape 59">
            <a:extLst>
              <a:ext uri="{FF2B5EF4-FFF2-40B4-BE49-F238E27FC236}">
                <a16:creationId xmlns:a16="http://schemas.microsoft.com/office/drawing/2014/main" id="{0E3EB01E-6AD0-99C8-D41E-1B8624F4755C}"/>
              </a:ext>
            </a:extLst>
          </p:cNvPr>
          <p:cNvSpPr/>
          <p:nvPr/>
        </p:nvSpPr>
        <p:spPr>
          <a:xfrm>
            <a:off x="9634839" y="4724721"/>
            <a:ext cx="39036" cy="1006784"/>
          </a:xfrm>
          <a:prstGeom prst="line">
            <a:avLst/>
          </a:prstGeom>
          <a:ln w="19050" cap="flat">
            <a:solidFill>
              <a:srgbClr val="6C78CF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60" name="Group 60">
            <a:extLst>
              <a:ext uri="{FF2B5EF4-FFF2-40B4-BE49-F238E27FC236}">
                <a16:creationId xmlns:a16="http://schemas.microsoft.com/office/drawing/2014/main" id="{1F57CE24-835D-0D24-D803-982FF36033BF}"/>
              </a:ext>
            </a:extLst>
          </p:cNvPr>
          <p:cNvGrpSpPr/>
          <p:nvPr/>
        </p:nvGrpSpPr>
        <p:grpSpPr>
          <a:xfrm>
            <a:off x="8876109" y="4970496"/>
            <a:ext cx="1475737" cy="519743"/>
            <a:chOff x="0" y="0"/>
            <a:chExt cx="612626" cy="215762"/>
          </a:xfrm>
        </p:grpSpPr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3C6C2511-7ABC-1BFA-409A-7897C98C185B}"/>
                </a:ext>
              </a:extLst>
            </p:cNvPr>
            <p:cNvSpPr/>
            <p:nvPr/>
          </p:nvSpPr>
          <p:spPr>
            <a:xfrm>
              <a:off x="0" y="0"/>
              <a:ext cx="612626" cy="215762"/>
            </a:xfrm>
            <a:custGeom>
              <a:avLst/>
              <a:gdLst/>
              <a:ahLst/>
              <a:cxnLst/>
              <a:rect l="l" t="t" r="r" b="b"/>
              <a:pathLst>
                <a:path w="612626" h="215762">
                  <a:moveTo>
                    <a:pt x="107881" y="0"/>
                  </a:moveTo>
                  <a:lnTo>
                    <a:pt x="504745" y="0"/>
                  </a:lnTo>
                  <a:cubicBezTo>
                    <a:pt x="564326" y="0"/>
                    <a:pt x="612626" y="48300"/>
                    <a:pt x="612626" y="107881"/>
                  </a:cubicBezTo>
                  <a:lnTo>
                    <a:pt x="612626" y="107881"/>
                  </a:lnTo>
                  <a:cubicBezTo>
                    <a:pt x="612626" y="167462"/>
                    <a:pt x="564326" y="215762"/>
                    <a:pt x="504745" y="215762"/>
                  </a:cubicBezTo>
                  <a:lnTo>
                    <a:pt x="107881" y="215762"/>
                  </a:lnTo>
                  <a:cubicBezTo>
                    <a:pt x="48300" y="215762"/>
                    <a:pt x="0" y="167462"/>
                    <a:pt x="0" y="107881"/>
                  </a:cubicBezTo>
                  <a:lnTo>
                    <a:pt x="0" y="107881"/>
                  </a:lnTo>
                  <a:cubicBezTo>
                    <a:pt x="0" y="48300"/>
                    <a:pt x="48300" y="0"/>
                    <a:pt x="107881" y="0"/>
                  </a:cubicBezTo>
                  <a:close/>
                </a:path>
              </a:pathLst>
            </a:custGeom>
            <a:solidFill>
              <a:srgbClr val="6C78CF"/>
            </a:solidFill>
          </p:spPr>
        </p:sp>
        <p:sp>
          <p:nvSpPr>
            <p:cNvPr id="62" name="TextBox 62">
              <a:extLst>
                <a:ext uri="{FF2B5EF4-FFF2-40B4-BE49-F238E27FC236}">
                  <a16:creationId xmlns:a16="http://schemas.microsoft.com/office/drawing/2014/main" id="{620916BB-5329-2DE3-9741-821533023B20}"/>
                </a:ext>
              </a:extLst>
            </p:cNvPr>
            <p:cNvSpPr txBox="1"/>
            <p:nvPr/>
          </p:nvSpPr>
          <p:spPr>
            <a:xfrm>
              <a:off x="0" y="-28575"/>
              <a:ext cx="612626" cy="244337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706"/>
                </a:lnSpc>
              </a:pPr>
              <a:r>
                <a:rPr lang="en-US" sz="900" b="1" spc="189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DISPLAY OR TRANSMIT DATA</a:t>
              </a:r>
            </a:p>
          </p:txBody>
        </p:sp>
      </p:grpSp>
      <p:sp>
        <p:nvSpPr>
          <p:cNvPr id="63" name="AutoShape 63">
            <a:extLst>
              <a:ext uri="{FF2B5EF4-FFF2-40B4-BE49-F238E27FC236}">
                <a16:creationId xmlns:a16="http://schemas.microsoft.com/office/drawing/2014/main" id="{16652DBC-0733-4CBA-D9E2-559E2B48F161}"/>
              </a:ext>
            </a:extLst>
          </p:cNvPr>
          <p:cNvSpPr/>
          <p:nvPr/>
        </p:nvSpPr>
        <p:spPr>
          <a:xfrm flipV="1">
            <a:off x="8737871" y="2353287"/>
            <a:ext cx="18641" cy="1316258"/>
          </a:xfrm>
          <a:prstGeom prst="line">
            <a:avLst/>
          </a:prstGeom>
          <a:ln w="19050" cap="flat">
            <a:solidFill>
              <a:srgbClr val="7788D8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64" name="Group 64">
            <a:extLst>
              <a:ext uri="{FF2B5EF4-FFF2-40B4-BE49-F238E27FC236}">
                <a16:creationId xmlns:a16="http://schemas.microsoft.com/office/drawing/2014/main" id="{8F4903B5-EAB0-1F7F-A45E-A75C551CF3DD}"/>
              </a:ext>
            </a:extLst>
          </p:cNvPr>
          <p:cNvGrpSpPr/>
          <p:nvPr/>
        </p:nvGrpSpPr>
        <p:grpSpPr>
          <a:xfrm>
            <a:off x="7983772" y="2614888"/>
            <a:ext cx="1475737" cy="678964"/>
            <a:chOff x="0" y="0"/>
            <a:chExt cx="612626" cy="281860"/>
          </a:xfrm>
        </p:grpSpPr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1216D3CC-12EE-45BD-B195-52D5DEFEAC73}"/>
                </a:ext>
              </a:extLst>
            </p:cNvPr>
            <p:cNvSpPr/>
            <p:nvPr/>
          </p:nvSpPr>
          <p:spPr>
            <a:xfrm>
              <a:off x="0" y="0"/>
              <a:ext cx="612626" cy="281860"/>
            </a:xfrm>
            <a:custGeom>
              <a:avLst/>
              <a:gdLst/>
              <a:ahLst/>
              <a:cxnLst/>
              <a:rect l="l" t="t" r="r" b="b"/>
              <a:pathLst>
                <a:path w="612626" h="281860">
                  <a:moveTo>
                    <a:pt x="140930" y="0"/>
                  </a:moveTo>
                  <a:lnTo>
                    <a:pt x="471696" y="0"/>
                  </a:lnTo>
                  <a:cubicBezTo>
                    <a:pt x="509073" y="0"/>
                    <a:pt x="544919" y="14848"/>
                    <a:pt x="571349" y="41277"/>
                  </a:cubicBezTo>
                  <a:cubicBezTo>
                    <a:pt x="597778" y="67707"/>
                    <a:pt x="612626" y="103553"/>
                    <a:pt x="612626" y="140930"/>
                  </a:cubicBezTo>
                  <a:lnTo>
                    <a:pt x="612626" y="140930"/>
                  </a:lnTo>
                  <a:cubicBezTo>
                    <a:pt x="612626" y="178307"/>
                    <a:pt x="597778" y="214153"/>
                    <a:pt x="571349" y="240582"/>
                  </a:cubicBezTo>
                  <a:cubicBezTo>
                    <a:pt x="544919" y="267012"/>
                    <a:pt x="509073" y="281860"/>
                    <a:pt x="471696" y="281860"/>
                  </a:cubicBezTo>
                  <a:lnTo>
                    <a:pt x="140930" y="281860"/>
                  </a:lnTo>
                  <a:cubicBezTo>
                    <a:pt x="103553" y="281860"/>
                    <a:pt x="67707" y="267012"/>
                    <a:pt x="41277" y="240582"/>
                  </a:cubicBezTo>
                  <a:cubicBezTo>
                    <a:pt x="14848" y="214153"/>
                    <a:pt x="0" y="178307"/>
                    <a:pt x="0" y="140930"/>
                  </a:cubicBezTo>
                  <a:lnTo>
                    <a:pt x="0" y="140930"/>
                  </a:lnTo>
                  <a:cubicBezTo>
                    <a:pt x="0" y="103553"/>
                    <a:pt x="14848" y="67707"/>
                    <a:pt x="41277" y="41277"/>
                  </a:cubicBezTo>
                  <a:cubicBezTo>
                    <a:pt x="67707" y="14848"/>
                    <a:pt x="103553" y="0"/>
                    <a:pt x="140930" y="0"/>
                  </a:cubicBezTo>
                  <a:close/>
                </a:path>
              </a:pathLst>
            </a:custGeom>
            <a:solidFill>
              <a:srgbClr val="7788D8"/>
            </a:solidFill>
          </p:spPr>
        </p:sp>
        <p:sp>
          <p:nvSpPr>
            <p:cNvPr id="66" name="TextBox 66">
              <a:extLst>
                <a:ext uri="{FF2B5EF4-FFF2-40B4-BE49-F238E27FC236}">
                  <a16:creationId xmlns:a16="http://schemas.microsoft.com/office/drawing/2014/main" id="{C593D3E4-9ABB-4723-0A84-FC5C1422C83C}"/>
                </a:ext>
              </a:extLst>
            </p:cNvPr>
            <p:cNvSpPr txBox="1"/>
            <p:nvPr/>
          </p:nvSpPr>
          <p:spPr>
            <a:xfrm>
              <a:off x="0" y="-28575"/>
              <a:ext cx="612626" cy="310435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575"/>
                </a:lnSpc>
              </a:pPr>
              <a:r>
                <a:rPr lang="en-US" sz="1000" b="1" spc="175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DATA PROCESSING AND ANALYSIS</a:t>
              </a:r>
            </a:p>
          </p:txBody>
        </p:sp>
      </p:grpSp>
      <p:grpSp>
        <p:nvGrpSpPr>
          <p:cNvPr id="67" name="Group 67">
            <a:extLst>
              <a:ext uri="{FF2B5EF4-FFF2-40B4-BE49-F238E27FC236}">
                <a16:creationId xmlns:a16="http://schemas.microsoft.com/office/drawing/2014/main" id="{52129333-7B33-F889-521F-6C2B3A78A4E3}"/>
              </a:ext>
            </a:extLst>
          </p:cNvPr>
          <p:cNvGrpSpPr/>
          <p:nvPr/>
        </p:nvGrpSpPr>
        <p:grpSpPr>
          <a:xfrm>
            <a:off x="4322161" y="2622011"/>
            <a:ext cx="1613985" cy="833221"/>
            <a:chOff x="0" y="-28575"/>
            <a:chExt cx="684279" cy="391989"/>
          </a:xfrm>
        </p:grpSpPr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0202A9BE-7798-A5A5-A480-1A09A600EB01}"/>
                </a:ext>
              </a:extLst>
            </p:cNvPr>
            <p:cNvSpPr/>
            <p:nvPr/>
          </p:nvSpPr>
          <p:spPr>
            <a:xfrm>
              <a:off x="0" y="0"/>
              <a:ext cx="684279" cy="363414"/>
            </a:xfrm>
            <a:custGeom>
              <a:avLst/>
              <a:gdLst/>
              <a:ahLst/>
              <a:cxnLst/>
              <a:rect l="l" t="t" r="r" b="b"/>
              <a:pathLst>
                <a:path w="684279" h="363414">
                  <a:moveTo>
                    <a:pt x="158517" y="0"/>
                  </a:moveTo>
                  <a:lnTo>
                    <a:pt x="525762" y="0"/>
                  </a:lnTo>
                  <a:cubicBezTo>
                    <a:pt x="613308" y="0"/>
                    <a:pt x="684279" y="70971"/>
                    <a:pt x="684279" y="158517"/>
                  </a:cubicBezTo>
                  <a:lnTo>
                    <a:pt x="684279" y="204897"/>
                  </a:lnTo>
                  <a:cubicBezTo>
                    <a:pt x="684279" y="246938"/>
                    <a:pt x="667578" y="287257"/>
                    <a:pt x="637850" y="316985"/>
                  </a:cubicBezTo>
                  <a:cubicBezTo>
                    <a:pt x="608122" y="346713"/>
                    <a:pt x="567803" y="363414"/>
                    <a:pt x="525762" y="363414"/>
                  </a:cubicBezTo>
                  <a:lnTo>
                    <a:pt x="158517" y="363414"/>
                  </a:lnTo>
                  <a:cubicBezTo>
                    <a:pt x="70971" y="363414"/>
                    <a:pt x="0" y="292443"/>
                    <a:pt x="0" y="204897"/>
                  </a:cubicBezTo>
                  <a:lnTo>
                    <a:pt x="0" y="158517"/>
                  </a:lnTo>
                  <a:cubicBezTo>
                    <a:pt x="0" y="70971"/>
                    <a:pt x="70971" y="0"/>
                    <a:pt x="158517" y="0"/>
                  </a:cubicBezTo>
                  <a:close/>
                </a:path>
              </a:pathLst>
            </a:custGeom>
            <a:solidFill>
              <a:srgbClr val="2F6B85"/>
            </a:solidFill>
          </p:spPr>
        </p:sp>
        <p:sp>
          <p:nvSpPr>
            <p:cNvPr id="69" name="TextBox 69">
              <a:extLst>
                <a:ext uri="{FF2B5EF4-FFF2-40B4-BE49-F238E27FC236}">
                  <a16:creationId xmlns:a16="http://schemas.microsoft.com/office/drawing/2014/main" id="{F5C86187-D6C2-EF0D-9312-0937CEA87D6D}"/>
                </a:ext>
              </a:extLst>
            </p:cNvPr>
            <p:cNvSpPr txBox="1"/>
            <p:nvPr/>
          </p:nvSpPr>
          <p:spPr>
            <a:xfrm>
              <a:off x="56128" y="-28575"/>
              <a:ext cx="628151" cy="339856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575"/>
                </a:lnSpc>
              </a:pPr>
              <a:r>
                <a:rPr lang="en-US" sz="700" b="1" spc="175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LIS3DH SENSOR INITIALIZATION AND CONFIGURATION</a:t>
              </a:r>
            </a:p>
          </p:txBody>
        </p:sp>
      </p:grpSp>
      <p:sp>
        <p:nvSpPr>
          <p:cNvPr id="70" name="Freeform 70">
            <a:extLst>
              <a:ext uri="{FF2B5EF4-FFF2-40B4-BE49-F238E27FC236}">
                <a16:creationId xmlns:a16="http://schemas.microsoft.com/office/drawing/2014/main" id="{43D87CA1-EAEA-4D8A-132B-085DD7C64280}"/>
              </a:ext>
            </a:extLst>
          </p:cNvPr>
          <p:cNvSpPr/>
          <p:nvPr/>
        </p:nvSpPr>
        <p:spPr>
          <a:xfrm>
            <a:off x="3386610" y="4025566"/>
            <a:ext cx="582725" cy="333829"/>
          </a:xfrm>
          <a:custGeom>
            <a:avLst/>
            <a:gdLst/>
            <a:ahLst/>
            <a:cxnLst/>
            <a:rect l="l" t="t" r="r" b="b"/>
            <a:pathLst>
              <a:path w="621573" h="356084">
                <a:moveTo>
                  <a:pt x="0" y="0"/>
                </a:moveTo>
                <a:lnTo>
                  <a:pt x="621573" y="0"/>
                </a:lnTo>
                <a:lnTo>
                  <a:pt x="621573" y="356084"/>
                </a:lnTo>
                <a:lnTo>
                  <a:pt x="0" y="3560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>
            <a:extLst>
              <a:ext uri="{FF2B5EF4-FFF2-40B4-BE49-F238E27FC236}">
                <a16:creationId xmlns:a16="http://schemas.microsoft.com/office/drawing/2014/main" id="{8DC06F51-00FE-4125-36C0-75E33027089F}"/>
              </a:ext>
            </a:extLst>
          </p:cNvPr>
          <p:cNvSpPr/>
          <p:nvPr/>
        </p:nvSpPr>
        <p:spPr>
          <a:xfrm>
            <a:off x="4340629" y="3972503"/>
            <a:ext cx="410585" cy="410585"/>
          </a:xfrm>
          <a:custGeom>
            <a:avLst/>
            <a:gdLst/>
            <a:ahLst/>
            <a:cxnLst/>
            <a:rect l="l" t="t" r="r" b="b"/>
            <a:pathLst>
              <a:path w="437957" h="437957">
                <a:moveTo>
                  <a:pt x="0" y="0"/>
                </a:moveTo>
                <a:lnTo>
                  <a:pt x="437958" y="0"/>
                </a:lnTo>
                <a:lnTo>
                  <a:pt x="437958" y="437957"/>
                </a:lnTo>
                <a:lnTo>
                  <a:pt x="0" y="4379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>
            <a:extLst>
              <a:ext uri="{FF2B5EF4-FFF2-40B4-BE49-F238E27FC236}">
                <a16:creationId xmlns:a16="http://schemas.microsoft.com/office/drawing/2014/main" id="{F00A26C2-322A-3226-D0C3-C19F88CC0A15}"/>
              </a:ext>
            </a:extLst>
          </p:cNvPr>
          <p:cNvSpPr/>
          <p:nvPr/>
        </p:nvSpPr>
        <p:spPr>
          <a:xfrm>
            <a:off x="7850379" y="3988249"/>
            <a:ext cx="432076" cy="436679"/>
          </a:xfrm>
          <a:custGeom>
            <a:avLst/>
            <a:gdLst/>
            <a:ahLst/>
            <a:cxnLst/>
            <a:rect l="l" t="t" r="r" b="b"/>
            <a:pathLst>
              <a:path w="460881" h="465791">
                <a:moveTo>
                  <a:pt x="0" y="0"/>
                </a:moveTo>
                <a:lnTo>
                  <a:pt x="460880" y="0"/>
                </a:lnTo>
                <a:lnTo>
                  <a:pt x="460880" y="465791"/>
                </a:lnTo>
                <a:lnTo>
                  <a:pt x="0" y="465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>
            <a:extLst>
              <a:ext uri="{FF2B5EF4-FFF2-40B4-BE49-F238E27FC236}">
                <a16:creationId xmlns:a16="http://schemas.microsoft.com/office/drawing/2014/main" id="{F223C036-234B-AD0E-84F3-EB040DD0B382}"/>
              </a:ext>
            </a:extLst>
          </p:cNvPr>
          <p:cNvSpPr/>
          <p:nvPr/>
        </p:nvSpPr>
        <p:spPr>
          <a:xfrm>
            <a:off x="8792229" y="3974774"/>
            <a:ext cx="390670" cy="384621"/>
          </a:xfrm>
          <a:custGeom>
            <a:avLst/>
            <a:gdLst/>
            <a:ahLst/>
            <a:cxnLst/>
            <a:rect l="l" t="t" r="r" b="b"/>
            <a:pathLst>
              <a:path w="416715" h="410262">
                <a:moveTo>
                  <a:pt x="0" y="0"/>
                </a:moveTo>
                <a:lnTo>
                  <a:pt x="416715" y="0"/>
                </a:lnTo>
                <a:lnTo>
                  <a:pt x="416715" y="410262"/>
                </a:lnTo>
                <a:lnTo>
                  <a:pt x="0" y="4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>
            <a:extLst>
              <a:ext uri="{FF2B5EF4-FFF2-40B4-BE49-F238E27FC236}">
                <a16:creationId xmlns:a16="http://schemas.microsoft.com/office/drawing/2014/main" id="{84918B20-CE7A-1DD1-149D-6B4BF1F2182C}"/>
              </a:ext>
            </a:extLst>
          </p:cNvPr>
          <p:cNvSpPr/>
          <p:nvPr/>
        </p:nvSpPr>
        <p:spPr>
          <a:xfrm>
            <a:off x="9643772" y="3968458"/>
            <a:ext cx="414710" cy="429548"/>
          </a:xfrm>
          <a:custGeom>
            <a:avLst/>
            <a:gdLst/>
            <a:ahLst/>
            <a:cxnLst/>
            <a:rect l="l" t="t" r="r" b="b"/>
            <a:pathLst>
              <a:path w="442357" h="458185">
                <a:moveTo>
                  <a:pt x="0" y="0"/>
                </a:moveTo>
                <a:lnTo>
                  <a:pt x="442357" y="0"/>
                </a:lnTo>
                <a:lnTo>
                  <a:pt x="442357" y="458185"/>
                </a:lnTo>
                <a:lnTo>
                  <a:pt x="0" y="4581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5" name="Freeform 75">
            <a:extLst>
              <a:ext uri="{FF2B5EF4-FFF2-40B4-BE49-F238E27FC236}">
                <a16:creationId xmlns:a16="http://schemas.microsoft.com/office/drawing/2014/main" id="{9CB13D59-C832-98AF-ECC3-91510CA137A5}"/>
              </a:ext>
            </a:extLst>
          </p:cNvPr>
          <p:cNvSpPr/>
          <p:nvPr/>
        </p:nvSpPr>
        <p:spPr>
          <a:xfrm>
            <a:off x="2615272" y="3984106"/>
            <a:ext cx="396292" cy="416750"/>
          </a:xfrm>
          <a:custGeom>
            <a:avLst/>
            <a:gdLst/>
            <a:ahLst/>
            <a:cxnLst/>
            <a:rect l="l" t="t" r="r" b="b"/>
            <a:pathLst>
              <a:path w="422711" h="444533">
                <a:moveTo>
                  <a:pt x="0" y="0"/>
                </a:moveTo>
                <a:lnTo>
                  <a:pt x="422711" y="0"/>
                </a:lnTo>
                <a:lnTo>
                  <a:pt x="422711" y="444533"/>
                </a:lnTo>
                <a:lnTo>
                  <a:pt x="0" y="4445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>
            <a:extLst>
              <a:ext uri="{FF2B5EF4-FFF2-40B4-BE49-F238E27FC236}">
                <a16:creationId xmlns:a16="http://schemas.microsoft.com/office/drawing/2014/main" id="{E2843723-DBAA-F631-E75A-89091D537634}"/>
              </a:ext>
            </a:extLst>
          </p:cNvPr>
          <p:cNvSpPr/>
          <p:nvPr/>
        </p:nvSpPr>
        <p:spPr>
          <a:xfrm>
            <a:off x="5193945" y="3952833"/>
            <a:ext cx="460816" cy="449924"/>
          </a:xfrm>
          <a:custGeom>
            <a:avLst/>
            <a:gdLst/>
            <a:ahLst/>
            <a:cxnLst/>
            <a:rect l="l" t="t" r="r" b="b"/>
            <a:pathLst>
              <a:path w="491537" h="479919">
                <a:moveTo>
                  <a:pt x="0" y="0"/>
                </a:moveTo>
                <a:lnTo>
                  <a:pt x="491537" y="0"/>
                </a:lnTo>
                <a:lnTo>
                  <a:pt x="491537" y="479919"/>
                </a:lnTo>
                <a:lnTo>
                  <a:pt x="0" y="4799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7FD0347D-5C34-A8AD-F361-DFA5EE5A1208}"/>
              </a:ext>
            </a:extLst>
          </p:cNvPr>
          <p:cNvSpPr txBox="1"/>
          <p:nvPr/>
        </p:nvSpPr>
        <p:spPr>
          <a:xfrm>
            <a:off x="1953686" y="5646712"/>
            <a:ext cx="1253976" cy="60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ESP32S3 powers up, starts internal system clock.</a:t>
            </a:r>
          </a:p>
          <a:p>
            <a:pPr algn="ctr">
              <a:lnSpc>
                <a:spcPts val="1249"/>
              </a:lnSpc>
            </a:pPr>
            <a:endParaRPr lang="en-US" sz="892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0AC05022-2CCF-561E-CEA8-4936510EA1A2}"/>
              </a:ext>
            </a:extLst>
          </p:cNvPr>
          <p:cNvSpPr txBox="1"/>
          <p:nvPr/>
        </p:nvSpPr>
        <p:spPr>
          <a:xfrm>
            <a:off x="2759622" y="1769872"/>
            <a:ext cx="1253976" cy="91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Initialize two different I2C interfaces to allow simultaneous communication with two sensors.</a:t>
            </a:r>
          </a:p>
          <a:p>
            <a:pPr algn="ctr">
              <a:lnSpc>
                <a:spcPts val="1249"/>
              </a:lnSpc>
            </a:pPr>
            <a:endParaRPr lang="en-US" sz="892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55874E67-F0E5-9F1C-ADAA-08F53FE66A3A}"/>
              </a:ext>
            </a:extLst>
          </p:cNvPr>
          <p:cNvSpPr txBox="1"/>
          <p:nvPr/>
        </p:nvSpPr>
        <p:spPr>
          <a:xfrm>
            <a:off x="3692295" y="6028420"/>
            <a:ext cx="1296668" cy="91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"/>
              </a:lnSpc>
            </a:pPr>
            <a:r>
              <a:rPr lang="en-US" sz="89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Initialize MAX30102 sensor via WireMAX; verify sensor presence and configure parameters</a:t>
            </a:r>
          </a:p>
          <a:p>
            <a:pPr algn="ctr">
              <a:lnSpc>
                <a:spcPts val="1247"/>
              </a:lnSpc>
            </a:pPr>
            <a:endParaRPr lang="en-US" sz="891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DFE82AF5-146B-E44A-3CA5-006CF90DF851}"/>
              </a:ext>
            </a:extLst>
          </p:cNvPr>
          <p:cNvSpPr txBox="1"/>
          <p:nvPr/>
        </p:nvSpPr>
        <p:spPr>
          <a:xfrm>
            <a:off x="4537810" y="1769872"/>
            <a:ext cx="1253976" cy="75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Initialize LIS3DH sensor via WireACC; verify sensor presence and set accelerometer range.</a:t>
            </a:r>
          </a:p>
          <a:p>
            <a:pPr algn="ctr">
              <a:lnSpc>
                <a:spcPts val="1249"/>
              </a:lnSpc>
            </a:pPr>
            <a:endParaRPr lang="en-US" sz="892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" name="TextBox 81">
            <a:extLst>
              <a:ext uri="{FF2B5EF4-FFF2-40B4-BE49-F238E27FC236}">
                <a16:creationId xmlns:a16="http://schemas.microsoft.com/office/drawing/2014/main" id="{7D158C30-C3AD-ECFD-23D6-C234BB4D8784}"/>
              </a:ext>
            </a:extLst>
          </p:cNvPr>
          <p:cNvSpPr txBox="1"/>
          <p:nvPr/>
        </p:nvSpPr>
        <p:spPr>
          <a:xfrm>
            <a:off x="5607188" y="6028420"/>
            <a:ext cx="1253976" cy="60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Perform sensor warm-up period to stabilize readings.</a:t>
            </a:r>
          </a:p>
          <a:p>
            <a:pPr algn="ctr">
              <a:lnSpc>
                <a:spcPts val="1249"/>
              </a:lnSpc>
            </a:pPr>
            <a:endParaRPr lang="en-US" sz="892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DAE3FB80-2AD7-C48F-21AB-5E755D3AF3D5}"/>
              </a:ext>
            </a:extLst>
          </p:cNvPr>
          <p:cNvSpPr txBox="1"/>
          <p:nvPr/>
        </p:nvSpPr>
        <p:spPr>
          <a:xfrm>
            <a:off x="6345426" y="1553496"/>
            <a:ext cx="1253976" cy="60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Enter main while-loop to continuously acquire sensor data.</a:t>
            </a:r>
          </a:p>
          <a:p>
            <a:pPr algn="ctr">
              <a:lnSpc>
                <a:spcPts val="1249"/>
              </a:lnSpc>
            </a:pPr>
            <a:endParaRPr lang="en-US" sz="892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" name="TextBox 83">
            <a:extLst>
              <a:ext uri="{FF2B5EF4-FFF2-40B4-BE49-F238E27FC236}">
                <a16:creationId xmlns:a16="http://schemas.microsoft.com/office/drawing/2014/main" id="{1E384A97-840F-CBE0-3B38-7DE0F031D212}"/>
              </a:ext>
            </a:extLst>
          </p:cNvPr>
          <p:cNvSpPr txBox="1"/>
          <p:nvPr/>
        </p:nvSpPr>
        <p:spPr>
          <a:xfrm>
            <a:off x="7155844" y="6076990"/>
            <a:ext cx="1517273" cy="91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Read accelerometer data from LIS3DH via WireACC.</a:t>
            </a:r>
          </a:p>
          <a:p>
            <a:pPr algn="ctr">
              <a:lnSpc>
                <a:spcPts val="1249"/>
              </a:lnSpc>
            </a:pPr>
            <a:r>
              <a:rPr lang="en-US" sz="892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Process or buffer accelerometer readings as needed.</a:t>
            </a:r>
          </a:p>
          <a:p>
            <a:pPr algn="ctr">
              <a:lnSpc>
                <a:spcPts val="1249"/>
              </a:lnSpc>
            </a:pPr>
            <a:endParaRPr lang="en-US" sz="892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" name="TextBox 84">
            <a:extLst>
              <a:ext uri="{FF2B5EF4-FFF2-40B4-BE49-F238E27FC236}">
                <a16:creationId xmlns:a16="http://schemas.microsoft.com/office/drawing/2014/main" id="{97DEEE58-D48F-2100-D14F-3E166902FAEC}"/>
              </a:ext>
            </a:extLst>
          </p:cNvPr>
          <p:cNvSpPr txBox="1"/>
          <p:nvPr/>
        </p:nvSpPr>
        <p:spPr>
          <a:xfrm>
            <a:off x="8129525" y="1505305"/>
            <a:ext cx="1253976" cy="91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Apply algorithms to interpret MAX30102 readings to calculate metrics like heart rate or SpO2.</a:t>
            </a:r>
          </a:p>
          <a:p>
            <a:pPr algn="ctr">
              <a:lnSpc>
                <a:spcPts val="1249"/>
              </a:lnSpc>
            </a:pPr>
            <a:endParaRPr lang="en-US" sz="892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" name="TextBox 85">
            <a:extLst>
              <a:ext uri="{FF2B5EF4-FFF2-40B4-BE49-F238E27FC236}">
                <a16:creationId xmlns:a16="http://schemas.microsoft.com/office/drawing/2014/main" id="{33CBAF0A-5AEB-7929-8808-4AB3FF1847D9}"/>
              </a:ext>
            </a:extLst>
          </p:cNvPr>
          <p:cNvSpPr txBox="1"/>
          <p:nvPr/>
        </p:nvSpPr>
        <p:spPr>
          <a:xfrm>
            <a:off x="9046887" y="5771688"/>
            <a:ext cx="1253976" cy="45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"/>
              </a:lnSpc>
            </a:pPr>
            <a:r>
              <a:rPr lang="en-US" sz="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Update user display, or log data for monitoring.</a:t>
            </a:r>
          </a:p>
          <a:p>
            <a:pPr algn="ctr">
              <a:lnSpc>
                <a:spcPts val="1249"/>
              </a:lnSpc>
            </a:pPr>
            <a:endParaRPr lang="en-US" sz="892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593D9444-0849-C7FA-0D08-5819CD556403}"/>
              </a:ext>
            </a:extLst>
          </p:cNvPr>
          <p:cNvSpPr txBox="1">
            <a:spLocks/>
          </p:cNvSpPr>
          <p:nvPr/>
        </p:nvSpPr>
        <p:spPr>
          <a:xfrm>
            <a:off x="682388" y="180205"/>
            <a:ext cx="11145520" cy="9787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Two-Wire I2C Sensor Communication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5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CF890BE6-A9A9-39EE-27B1-B6BF06B3133F}"/>
              </a:ext>
            </a:extLst>
          </p:cNvPr>
          <p:cNvSpPr txBox="1">
            <a:spLocks/>
          </p:cNvSpPr>
          <p:nvPr/>
        </p:nvSpPr>
        <p:spPr>
          <a:xfrm>
            <a:off x="682388" y="180205"/>
            <a:ext cx="11145520" cy="9787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I²C Bit-Banging (OLED Display)</a:t>
            </a:r>
          </a:p>
          <a:p>
            <a:pPr algn="ctr"/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C045969-EC0E-895F-DA60-F2C315FC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916" y="1158937"/>
            <a:ext cx="5792008" cy="370574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0942257-33B6-7CEE-9BAE-E3BAD2BA1DE2}"/>
              </a:ext>
            </a:extLst>
          </p:cNvPr>
          <p:cNvSpPr txBox="1"/>
          <p:nvPr/>
        </p:nvSpPr>
        <p:spPr>
          <a:xfrm>
            <a:off x="2321729" y="5058783"/>
            <a:ext cx="683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Figure: ESp32 S3 and Oled Display connection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8653</TotalTime>
  <Words>996</Words>
  <Application>Microsoft Office PowerPoint</Application>
  <PresentationFormat>Widescreen</PresentationFormat>
  <Paragraphs>222</Paragraphs>
  <Slides>19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Anton</vt:lpstr>
      <vt:lpstr>Arial</vt:lpstr>
      <vt:lpstr>Ballpoint</vt:lpstr>
      <vt:lpstr>Calibri</vt:lpstr>
      <vt:lpstr>Calibri Light</vt:lpstr>
      <vt:lpstr>Inter</vt:lpstr>
      <vt:lpstr>Montserrat</vt:lpstr>
      <vt:lpstr>Montserrat Bold</vt:lpstr>
      <vt:lpstr>Open Sans Bold</vt:lpstr>
      <vt:lpstr>Open Sauce Bold</vt:lpstr>
      <vt:lpstr>Open Sauce Heavy</vt:lpstr>
      <vt:lpstr>Open Sauce Medium</vt:lpstr>
      <vt:lpstr>Questrial</vt:lpstr>
      <vt:lpstr>Roboto Condensed Bold</vt:lpstr>
      <vt:lpstr>Times New Roman</vt:lpstr>
      <vt:lpstr>Times New Roman Bold</vt:lpstr>
      <vt:lpstr>Office Theme</vt:lpstr>
      <vt:lpstr>Patient Health Tracking System</vt:lpstr>
      <vt:lpstr>Contents</vt:lpstr>
      <vt:lpstr>PowerPoint Presentation</vt:lpstr>
      <vt:lpstr>PowerPoint Presentation</vt:lpstr>
      <vt:lpstr>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Protocols</vt:lpstr>
      <vt:lpstr>Working Harware Setup </vt:lpstr>
      <vt:lpstr>PowerPoint Presentation</vt:lpstr>
      <vt:lpstr>Application 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Sagar K</dc:creator>
  <cp:lastModifiedBy>Sagar K</cp:lastModifiedBy>
  <cp:revision>26</cp:revision>
  <dcterms:created xsi:type="dcterms:W3CDTF">2025-06-24T15:10:24Z</dcterms:created>
  <dcterms:modified xsi:type="dcterms:W3CDTF">2025-09-09T15:41:36Z</dcterms:modified>
</cp:coreProperties>
</file>